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</p:sldMasterIdLst>
  <p:notesMasterIdLst>
    <p:notesMasterId r:id="rId21"/>
  </p:notesMasterIdLst>
  <p:sldIdLst>
    <p:sldId id="276" r:id="rId2"/>
    <p:sldId id="256" r:id="rId3"/>
    <p:sldId id="282" r:id="rId4"/>
    <p:sldId id="284" r:id="rId5"/>
    <p:sldId id="277" r:id="rId6"/>
    <p:sldId id="287" r:id="rId7"/>
    <p:sldId id="260" r:id="rId8"/>
    <p:sldId id="267" r:id="rId9"/>
    <p:sldId id="269" r:id="rId10"/>
    <p:sldId id="268" r:id="rId11"/>
    <p:sldId id="270" r:id="rId12"/>
    <p:sldId id="272" r:id="rId13"/>
    <p:sldId id="271" r:id="rId14"/>
    <p:sldId id="273" r:id="rId15"/>
    <p:sldId id="262" r:id="rId16"/>
    <p:sldId id="263" r:id="rId17"/>
    <p:sldId id="275" r:id="rId18"/>
    <p:sldId id="264" r:id="rId19"/>
    <p:sldId id="26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FF"/>
    <a:srgbClr val="99003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49" d="100"/>
          <a:sy n="49" d="100"/>
        </p:scale>
        <p:origin x="-90" y="-5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1A3B61-21D7-4346-9D3E-0B97E85D7984}" type="datetimeFigureOut">
              <a:rPr lang="en-US" smtClean="0"/>
              <a:pPr/>
              <a:t>12/22/2015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78A3EE-EE70-4180-9465-DC86EA9199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20073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Wingdings" pitchFamily="2" charset="2"/>
              <a:buChar char="Ø"/>
            </a:pPr>
            <a:r>
              <a:rPr lang="en-US" sz="1200" cap="none" dirty="0" smtClean="0">
                <a:solidFill>
                  <a:schemeClr val="accent1">
                    <a:lumMod val="50000"/>
                  </a:schemeClr>
                </a:solidFill>
              </a:rPr>
              <a:t>Domain Expertise</a:t>
            </a:r>
          </a:p>
          <a:p>
            <a:pPr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Wingdings" pitchFamily="2" charset="2"/>
              <a:buChar char="Ø"/>
            </a:pP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Proven Track record in timely delivery of Small, medium and Large Scale Projects</a:t>
            </a:r>
          </a:p>
          <a:p>
            <a:pPr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Wingdings" pitchFamily="2" charset="2"/>
              <a:buChar char="Ø"/>
            </a:pP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Implementing </a:t>
            </a:r>
            <a:r>
              <a:rPr lang="en-US" sz="1200" cap="none" dirty="0" smtClean="0">
                <a:solidFill>
                  <a:schemeClr val="accent1">
                    <a:lumMod val="50000"/>
                  </a:schemeClr>
                </a:solidFill>
              </a:rPr>
              <a:t>Cutting Edge Technology &amp; Business Solutions</a:t>
            </a:r>
          </a:p>
          <a:p>
            <a:pPr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Wingdings" pitchFamily="2" charset="2"/>
              <a:buChar char="Ø"/>
            </a:pP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Ability to work round the clock depending on the client geography</a:t>
            </a:r>
          </a:p>
          <a:p>
            <a:pPr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Wingdings" pitchFamily="2" charset="2"/>
              <a:buChar char="Ø"/>
            </a:pP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Innovative </a:t>
            </a:r>
            <a:r>
              <a:rPr lang="en-US" sz="1200" cap="none" dirty="0" smtClean="0">
                <a:solidFill>
                  <a:schemeClr val="accent1">
                    <a:lumMod val="50000"/>
                  </a:schemeClr>
                </a:solidFill>
              </a:rPr>
              <a:t>Team Members with Web 2.0 Expertise </a:t>
            </a:r>
          </a:p>
          <a:p>
            <a:pPr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Wingdings" pitchFamily="2" charset="2"/>
              <a:buChar char="Ø"/>
            </a:pPr>
            <a:r>
              <a:rPr lang="en-US" sz="1200" cap="none" dirty="0" smtClean="0">
                <a:solidFill>
                  <a:schemeClr val="accent1">
                    <a:lumMod val="50000"/>
                  </a:schemeClr>
                </a:solidFill>
              </a:rPr>
              <a:t>Quality Driven Service Delivery Model</a:t>
            </a:r>
          </a:p>
          <a:p>
            <a:pPr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Wingdings" pitchFamily="2" charset="2"/>
              <a:buChar char="Ø"/>
            </a:pPr>
            <a:r>
              <a:rPr lang="en-US" sz="1200" cap="none" dirty="0" smtClean="0">
                <a:solidFill>
                  <a:schemeClr val="accent1">
                    <a:lumMod val="50000"/>
                  </a:schemeClr>
                </a:solidFill>
              </a:rPr>
              <a:t>Operational Efficiency &amp; Flexibility</a:t>
            </a:r>
          </a:p>
          <a:p>
            <a:pPr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Wingdings" pitchFamily="2" charset="2"/>
              <a:buChar char="Ø"/>
            </a:pPr>
            <a:r>
              <a:rPr lang="en-US" sz="1200" cap="none" dirty="0" smtClean="0">
                <a:solidFill>
                  <a:schemeClr val="accent1">
                    <a:lumMod val="50000"/>
                  </a:schemeClr>
                </a:solidFill>
              </a:rPr>
              <a:t>Global Exposure and Diverse Expertise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8A3EE-EE70-4180-9465-DC86EA91995E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8A3EE-EE70-4180-9465-DC86EA91995E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12192" y="6053328"/>
            <a:ext cx="2999232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3145536" y="6044184"/>
            <a:ext cx="90464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149600" y="4038600"/>
            <a:ext cx="8636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149600" y="6050037"/>
            <a:ext cx="89408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01600" y="6068699"/>
            <a:ext cx="27432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137A0117-7E0A-4E57-9584-B8882F58C079}" type="datetimeFigureOut">
              <a:rPr lang="en-US" smtClean="0"/>
              <a:pPr/>
              <a:t>12/22/2015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780524" y="236539"/>
            <a:ext cx="78232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0668000" y="228600"/>
            <a:ext cx="11176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88406B7-B963-4008-86A9-FB97C889F1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A0117-7E0A-4E57-9584-B8882F58C079}" type="datetimeFigureOut">
              <a:rPr lang="en-US" smtClean="0"/>
              <a:pPr/>
              <a:t>12/22/2015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406B7-B963-4008-86A9-FB97C889F1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37600" y="609601"/>
            <a:ext cx="27432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74168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37600" y="6248403"/>
            <a:ext cx="2946400" cy="365125"/>
          </a:xfrm>
        </p:spPr>
        <p:txBody>
          <a:bodyPr/>
          <a:lstStyle/>
          <a:p>
            <a:fld id="{137A0117-7E0A-4E57-9584-B8882F58C079}" type="datetimeFigureOut">
              <a:rPr lang="en-US" smtClean="0"/>
              <a:pPr/>
              <a:t>12/22/2015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2" y="6248208"/>
            <a:ext cx="743131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8128424" y="0"/>
            <a:ext cx="42672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8189384" y="609600"/>
            <a:ext cx="3048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8189384" y="0"/>
            <a:ext cx="3048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075084" y="103716"/>
            <a:ext cx="533400" cy="325968"/>
          </a:xfrm>
        </p:spPr>
        <p:txBody>
          <a:bodyPr/>
          <a:lstStyle/>
          <a:p>
            <a:fld id="{088406B7-B963-4008-86A9-FB97C889F1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A0117-7E0A-4E57-9584-B8882F58C079}" type="datetimeFigureOut">
              <a:rPr lang="en-US" smtClean="0"/>
              <a:pPr/>
              <a:t>12/22/2015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88406B7-B963-4008-86A9-FB97C889F10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1" y="2743200"/>
            <a:ext cx="9497484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12192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7272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828800" y="1600200"/>
            <a:ext cx="103632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600200"/>
            <a:ext cx="1016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A0117-7E0A-4E57-9584-B8882F58C079}" type="datetimeFigureOut">
              <a:rPr lang="en-US" smtClean="0"/>
              <a:pPr/>
              <a:t>12/22/2015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7272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088406B7-B963-4008-86A9-FB97C889F10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812800" y="1589567"/>
            <a:ext cx="5181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459868" y="1589567"/>
            <a:ext cx="5181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37A0117-7E0A-4E57-9584-B8882F58C079}" type="datetimeFigureOut">
              <a:rPr lang="en-US" smtClean="0"/>
              <a:pPr/>
              <a:t>12/22/2015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088406B7-B963-4008-86A9-FB97C889F10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273050"/>
            <a:ext cx="108712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812800" y="2438400"/>
            <a:ext cx="51816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400800" y="2438400"/>
            <a:ext cx="51816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37A0117-7E0A-4E57-9584-B8882F58C079}" type="datetimeFigureOut">
              <a:rPr lang="en-US" smtClean="0"/>
              <a:pPr/>
              <a:t>12/22/2015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088406B7-B963-4008-86A9-FB97C889F10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812800" y="1752600"/>
            <a:ext cx="51816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6400800" y="1752600"/>
            <a:ext cx="51816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A0117-7E0A-4E57-9584-B8882F58C079}" type="datetimeFigureOut">
              <a:rPr lang="en-US" smtClean="0"/>
              <a:pPr/>
              <a:t>12/22/2015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88406B7-B963-4008-86A9-FB97C889F1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A0117-7E0A-4E57-9584-B8882F58C079}" type="datetimeFigureOut">
              <a:rPr lang="en-US" smtClean="0"/>
              <a:pPr/>
              <a:t>12/22/2015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711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88406B7-B963-4008-86A9-FB97C889F1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3050"/>
            <a:ext cx="107696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A0117-7E0A-4E57-9584-B8882F58C079}" type="datetimeFigureOut">
              <a:rPr lang="en-US" smtClean="0"/>
              <a:pPr/>
              <a:t>12/22/2015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88406B7-B963-4008-86A9-FB97C889F10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12800" y="1752600"/>
            <a:ext cx="21336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3149600" y="1752600"/>
            <a:ext cx="85344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3600" y="5486400"/>
            <a:ext cx="97536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12192" y="4572000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12192" y="4663440"/>
            <a:ext cx="195072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2060448" y="4654296"/>
            <a:ext cx="10131552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4648200"/>
            <a:ext cx="97536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930400" y="0"/>
            <a:ext cx="134112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8331200" y="6248401"/>
            <a:ext cx="3556000" cy="365125"/>
          </a:xfrm>
        </p:spPr>
        <p:txBody>
          <a:bodyPr rtlCol="0"/>
          <a:lstStyle/>
          <a:p>
            <a:fld id="{137A0117-7E0A-4E57-9584-B8882F58C079}" type="datetimeFigureOut">
              <a:rPr lang="en-US" smtClean="0"/>
              <a:pPr/>
              <a:t>12/22/2015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9304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088406B7-B963-4008-86A9-FB97C889F10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2133600" y="6248207"/>
            <a:ext cx="6096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80768" y="0"/>
            <a:ext cx="10111232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812800" y="228600"/>
            <a:ext cx="108712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816864" y="1600200"/>
            <a:ext cx="108712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128000" y="6248401"/>
            <a:ext cx="3556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37A0117-7E0A-4E57-9584-B8882F58C079}" type="datetimeFigureOut">
              <a:rPr lang="en-US" smtClean="0"/>
              <a:pPr/>
              <a:t>12/22/2015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12801" y="6248207"/>
            <a:ext cx="7228111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12192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7112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787400" y="1280160"/>
            <a:ext cx="1140460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7112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088406B7-B963-4008-86A9-FB97C889F10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Z:\RoopeshBR\ppt images\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0552" y="1161288"/>
            <a:ext cx="8229600" cy="4795851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Drupal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Z:\RoopeshBR\ppt images\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0552" y="1161288"/>
            <a:ext cx="8229600" cy="4795851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Magento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Z:\RoopeshBR\ppt images\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8919" y="867190"/>
            <a:ext cx="6695757" cy="5382256"/>
          </a:xfrm>
          <a:prstGeom prst="rect">
            <a:avLst/>
          </a:prstGeom>
          <a:noFill/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iOS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Z:\RoopeshBR\ppt images\6.png"/>
          <p:cNvPicPr>
            <a:picLocks noChangeAspect="1" noChangeArrowheads="1"/>
          </p:cNvPicPr>
          <p:nvPr/>
        </p:nvPicPr>
        <p:blipFill>
          <a:blip r:embed="rId3"/>
          <a:srcRect l="12093" r="12031"/>
          <a:stretch>
            <a:fillRect/>
          </a:stretch>
        </p:blipFill>
        <p:spPr bwMode="auto">
          <a:xfrm>
            <a:off x="2583253" y="868678"/>
            <a:ext cx="6899075" cy="5298658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Android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Tools And Internal Skill Sets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050" name="Picture 2" descr="\\192.168.1.7\sharefolder\RoopeshBR\logo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95336" y="1262671"/>
            <a:ext cx="9007814" cy="4474713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Engagement Models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pPr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Time and Material Model</a:t>
            </a:r>
          </a:p>
          <a:p>
            <a:pPr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Dedicated resource/ ODC model</a:t>
            </a:r>
          </a:p>
          <a:p>
            <a:pPr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Fixed scope/Fixed </a:t>
            </a:r>
            <a:r>
              <a:rPr lang="en-US" sz="2400" smtClean="0">
                <a:solidFill>
                  <a:schemeClr val="accent1">
                    <a:lumMod val="50000"/>
                  </a:schemeClr>
                </a:solidFill>
              </a:rPr>
              <a:t>bid Model</a:t>
            </a:r>
          </a:p>
          <a:p>
            <a:pPr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Wingdings" pitchFamily="2" charset="2"/>
              <a:buChar char="Ø"/>
            </a:pPr>
            <a:r>
              <a:rPr lang="en-US" sz="2400" smtClean="0">
                <a:solidFill>
                  <a:schemeClr val="accent1">
                    <a:lumMod val="50000"/>
                  </a:schemeClr>
                </a:solidFill>
              </a:rPr>
              <a:t>Staff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Augmentation</a:t>
            </a:r>
          </a:p>
          <a:p>
            <a:pPr lvl="1">
              <a:buFont typeface="Wingdings" pitchFamily="2" charset="2"/>
              <a:buChar char="Ø"/>
            </a:pP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</a:rPr>
              <a:t>Contractual Staffing</a:t>
            </a:r>
          </a:p>
          <a:p>
            <a:pPr lvl="1">
              <a:buFont typeface="Wingdings" pitchFamily="2" charset="2"/>
              <a:buChar char="Ø"/>
            </a:pP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</a:rPr>
              <a:t>Permanent Staffing</a:t>
            </a:r>
          </a:p>
          <a:p>
            <a:pPr lvl="1">
              <a:buFont typeface="Wingdings" pitchFamily="2" charset="2"/>
              <a:buChar char="Ø"/>
            </a:pP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</a:rPr>
              <a:t>One Time Hire</a:t>
            </a:r>
          </a:p>
          <a:p>
            <a:pPr lvl="1">
              <a:buFont typeface="Wingdings" pitchFamily="2" charset="2"/>
              <a:buChar char="Ø"/>
            </a:pP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</a:rPr>
              <a:t>Contract to Hire</a:t>
            </a:r>
            <a:endParaRPr lang="en-US" sz="2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052" name="Picture 4" descr="http://www.youdedicated.com/images/Engagment_Model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36855" y="944880"/>
            <a:ext cx="3538106" cy="3555365"/>
          </a:xfrm>
          <a:prstGeom prst="rect">
            <a:avLst/>
          </a:prstGeom>
          <a:noFill/>
        </p:spPr>
      </p:pic>
      <p:pic>
        <p:nvPicPr>
          <p:cNvPr id="6145" name="Picture 1" descr="C:\Users\roopesh.r\Downloads\oie_transparent(5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80132" y="4423891"/>
            <a:ext cx="4005263" cy="13176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7078779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</a:rPr>
              <a:t>Project Execution: The Agile - Scrum Framework</a:t>
            </a:r>
            <a:endParaRPr lang="en-US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6" name="Picture 2" descr="Z:\RoopeshBR\ppt images\1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4245" y="1154046"/>
            <a:ext cx="8754895" cy="49079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9463882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Value Add/Differentiator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lvl="0">
              <a:buClr>
                <a:schemeClr val="accent1">
                  <a:lumMod val="50000"/>
                </a:schemeClr>
              </a:buClr>
              <a:buFont typeface="Wingdings" pitchFamily="2" charset="2"/>
              <a:buChar char="Ø"/>
            </a:pPr>
            <a:r>
              <a:rPr lang="en-US" sz="2300" dirty="0" smtClean="0">
                <a:solidFill>
                  <a:schemeClr val="accent1">
                    <a:lumMod val="50000"/>
                  </a:schemeClr>
                </a:solidFill>
              </a:rPr>
              <a:t>ODC - A dedicated resource model with a flexibility to ramp up and ramp down the team as per client’s needs</a:t>
            </a:r>
          </a:p>
          <a:p>
            <a:pPr lvl="0">
              <a:buClr>
                <a:schemeClr val="accent1">
                  <a:lumMod val="50000"/>
                </a:schemeClr>
              </a:buClr>
              <a:buFont typeface="Wingdings" pitchFamily="2" charset="2"/>
              <a:buChar char="Ø"/>
            </a:pPr>
            <a:r>
              <a:rPr lang="en-US" sz="2300" dirty="0" smtClean="0">
                <a:solidFill>
                  <a:schemeClr val="accent1">
                    <a:lumMod val="50000"/>
                  </a:schemeClr>
                </a:solidFill>
              </a:rPr>
              <a:t>A stand-alone resource readily available with KT done on a regular basis </a:t>
            </a:r>
          </a:p>
          <a:p>
            <a:pPr lvl="0">
              <a:buClr>
                <a:schemeClr val="accent1">
                  <a:lumMod val="50000"/>
                </a:schemeClr>
              </a:buClr>
              <a:buFont typeface="Wingdings" pitchFamily="2" charset="2"/>
              <a:buChar char="Ø"/>
            </a:pPr>
            <a:r>
              <a:rPr lang="en-US" sz="2300" dirty="0" smtClean="0">
                <a:solidFill>
                  <a:schemeClr val="accent1">
                    <a:lumMod val="50000"/>
                  </a:schemeClr>
                </a:solidFill>
              </a:rPr>
              <a:t>Proof of concept – A way to gauge our competency in terms engagement and excellence</a:t>
            </a:r>
          </a:p>
          <a:p>
            <a:pPr lvl="0">
              <a:buClr>
                <a:schemeClr val="accent1">
                  <a:lumMod val="50000"/>
                </a:schemeClr>
              </a:buClr>
              <a:buFont typeface="Wingdings" pitchFamily="2" charset="2"/>
              <a:buChar char="Ø"/>
            </a:pPr>
            <a:r>
              <a:rPr lang="en-US" sz="2300" dirty="0" smtClean="0">
                <a:solidFill>
                  <a:schemeClr val="accent1">
                    <a:lumMod val="50000"/>
                  </a:schemeClr>
                </a:solidFill>
              </a:rPr>
              <a:t>Go Agile – Transparent project execution method, giving the client a visibility on the ongoing projects</a:t>
            </a:r>
          </a:p>
          <a:p>
            <a:pPr lvl="0">
              <a:buClr>
                <a:schemeClr val="accent1">
                  <a:lumMod val="50000"/>
                </a:schemeClr>
              </a:buClr>
              <a:buFont typeface="Wingdings" pitchFamily="2" charset="2"/>
              <a:buChar char="Ø"/>
            </a:pPr>
            <a:r>
              <a:rPr lang="en-US" sz="2300" dirty="0" smtClean="0">
                <a:solidFill>
                  <a:schemeClr val="accent1">
                    <a:lumMod val="50000"/>
                  </a:schemeClr>
                </a:solidFill>
              </a:rPr>
              <a:t>Flexibility of engagement models – Onsite, offshore, Dual shore</a:t>
            </a:r>
          </a:p>
          <a:p>
            <a:pPr lvl="0">
              <a:buClr>
                <a:schemeClr val="accent1">
                  <a:lumMod val="50000"/>
                </a:schemeClr>
              </a:buClr>
              <a:buFont typeface="Wingdings" pitchFamily="2" charset="2"/>
              <a:buChar char="Ø"/>
            </a:pPr>
            <a:r>
              <a:rPr lang="en-US" sz="2300" dirty="0" smtClean="0">
                <a:solidFill>
                  <a:schemeClr val="accent1">
                    <a:lumMod val="50000"/>
                  </a:schemeClr>
                </a:solidFill>
              </a:rPr>
              <a:t>Availability of technical resource onsite on need basis</a:t>
            </a:r>
          </a:p>
          <a:p>
            <a:pPr lvl="0">
              <a:buClr>
                <a:schemeClr val="accent1">
                  <a:lumMod val="50000"/>
                </a:schemeClr>
              </a:buClr>
              <a:buFont typeface="Wingdings" pitchFamily="2" charset="2"/>
              <a:buChar char="Ø"/>
            </a:pPr>
            <a:r>
              <a:rPr lang="en-US" sz="2300" dirty="0" smtClean="0">
                <a:solidFill>
                  <a:schemeClr val="accent1">
                    <a:lumMod val="50000"/>
                  </a:schemeClr>
                </a:solidFill>
              </a:rPr>
              <a:t>Competitive pricing and discounts</a:t>
            </a:r>
          </a:p>
        </p:txBody>
      </p:sp>
      <p:pic>
        <p:nvPicPr>
          <p:cNvPr id="4098" name="Picture 2" descr="C:\Users\roopesh.r\Downloads\oie_transparent(4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34500" y="3646656"/>
            <a:ext cx="2857500" cy="21717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4347086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Global Locations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6" name="Picture 2" descr="Z:\RoopeshBR\ppt images\1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26944" y="1535113"/>
            <a:ext cx="7637993" cy="3676967"/>
          </a:xfrm>
          <a:prstGeom prst="rect">
            <a:avLst/>
          </a:prstGeom>
          <a:noFill/>
        </p:spPr>
      </p:pic>
      <p:pic>
        <p:nvPicPr>
          <p:cNvPr id="3" name="Picture 2" descr="C:\Users\roopesh.r\Documents\Downloads\Untitled-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93463" y="5559551"/>
            <a:ext cx="256033" cy="310897"/>
          </a:xfrm>
          <a:prstGeom prst="rect">
            <a:avLst/>
          </a:prstGeom>
          <a:noFill/>
        </p:spPr>
      </p:pic>
      <p:pic>
        <p:nvPicPr>
          <p:cNvPr id="1027" name="Picture 3" descr="C:\Users\roopesh.r\Documents\Downloads\Untitled-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1303" y="5559551"/>
            <a:ext cx="256033" cy="31089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233160" y="5532120"/>
            <a:ext cx="2052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Development Center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80560" y="5532120"/>
            <a:ext cx="848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Offices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0988902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Contact Us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050" name="Picture 2" descr="C:\Users\roopesh.r\Documents\Downloads\contact.jpg"/>
          <p:cNvPicPr>
            <a:picLocks noChangeAspect="1" noChangeArrowheads="1"/>
          </p:cNvPicPr>
          <p:nvPr/>
        </p:nvPicPr>
        <p:blipFill>
          <a:blip r:embed="rId2"/>
          <a:srcRect l="2000" r="69250"/>
          <a:stretch>
            <a:fillRect/>
          </a:stretch>
        </p:blipFill>
        <p:spPr bwMode="auto">
          <a:xfrm>
            <a:off x="152400" y="1734272"/>
            <a:ext cx="4044340" cy="2926080"/>
          </a:xfrm>
          <a:prstGeom prst="rect">
            <a:avLst/>
          </a:prstGeom>
          <a:noFill/>
        </p:spPr>
      </p:pic>
      <p:pic>
        <p:nvPicPr>
          <p:cNvPr id="2051" name="Picture 3" descr="C:\Users\roopesh.r\Documents\Downloads\contact.jpg"/>
          <p:cNvPicPr>
            <a:picLocks noChangeAspect="1" noChangeArrowheads="1"/>
          </p:cNvPicPr>
          <p:nvPr/>
        </p:nvPicPr>
        <p:blipFill>
          <a:blip r:embed="rId2"/>
          <a:srcRect l="35250" r="40250"/>
          <a:stretch>
            <a:fillRect/>
          </a:stretch>
        </p:blipFill>
        <p:spPr bwMode="auto">
          <a:xfrm>
            <a:off x="4069078" y="1734272"/>
            <a:ext cx="3446482" cy="2926080"/>
          </a:xfrm>
          <a:prstGeom prst="rect">
            <a:avLst/>
          </a:prstGeom>
          <a:noFill/>
        </p:spPr>
      </p:pic>
      <p:pic>
        <p:nvPicPr>
          <p:cNvPr id="2052" name="Picture 4" descr="C:\Users\roopesh.r\Documents\Downloads\contact.jpg"/>
          <p:cNvPicPr>
            <a:picLocks noChangeAspect="1" noChangeArrowheads="1"/>
          </p:cNvPicPr>
          <p:nvPr/>
        </p:nvPicPr>
        <p:blipFill>
          <a:blip r:embed="rId2"/>
          <a:srcRect l="65625" r="2000"/>
          <a:stretch>
            <a:fillRect/>
          </a:stretch>
        </p:blipFill>
        <p:spPr bwMode="auto">
          <a:xfrm>
            <a:off x="7498078" y="1734272"/>
            <a:ext cx="4554276" cy="29260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550022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Company Overview</a:t>
            </a:r>
            <a:endParaRPr lang="en-US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lnSpc>
                <a:spcPct val="200000"/>
              </a:lnSpc>
              <a:buClr>
                <a:schemeClr val="accent1">
                  <a:lumMod val="50000"/>
                </a:schemeClr>
              </a:buClr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Cycle Services in the Areas of Enterprise Web, Mobility and Cloud Services</a:t>
            </a:r>
          </a:p>
          <a:p>
            <a:pPr>
              <a:lnSpc>
                <a:spcPct val="200000"/>
              </a:lnSpc>
              <a:buClr>
                <a:schemeClr val="accent1">
                  <a:lumMod val="50000"/>
                </a:schemeClr>
              </a:buClr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Leading </a:t>
            </a:r>
            <a:r>
              <a:rPr lang="en-US" sz="2400" cap="none" dirty="0" smtClean="0">
                <a:solidFill>
                  <a:schemeClr val="accent1">
                    <a:lumMod val="50000"/>
                  </a:schemeClr>
                </a:solidFill>
              </a:rPr>
              <a:t>Information Technology (IT) Service Company - </a:t>
            </a:r>
          </a:p>
          <a:p>
            <a:pPr lvl="1">
              <a:lnSpc>
                <a:spcPct val="200000"/>
              </a:lnSpc>
              <a:buClr>
                <a:schemeClr val="accent1">
                  <a:lumMod val="50000"/>
                </a:schemeClr>
              </a:buClr>
              <a:buFont typeface="Wingdings" pitchFamily="2" charset="2"/>
              <a:buChar char="Ø"/>
            </a:pPr>
            <a:r>
              <a:rPr lang="en-US" sz="2200" cap="none" dirty="0" smtClean="0">
                <a:solidFill>
                  <a:schemeClr val="accent1">
                    <a:lumMod val="50000"/>
                  </a:schemeClr>
                </a:solidFill>
              </a:rPr>
              <a:t>Servicing Clients in North America, UK, Europe, Middle East, Singapore and Australia</a:t>
            </a:r>
          </a:p>
          <a:p>
            <a:pPr lvl="1">
              <a:lnSpc>
                <a:spcPct val="200000"/>
              </a:lnSpc>
              <a:buClr>
                <a:schemeClr val="accent1">
                  <a:lumMod val="50000"/>
                </a:schemeClr>
              </a:buClr>
              <a:buFont typeface="Wingdings" pitchFamily="2" charset="2"/>
              <a:buChar char="Ø"/>
            </a:pPr>
            <a:r>
              <a:rPr lang="en-US" sz="2200" cap="none" smtClean="0">
                <a:solidFill>
                  <a:schemeClr val="accent1">
                    <a:lumMod val="50000"/>
                  </a:schemeClr>
                </a:solidFill>
              </a:rPr>
              <a:t>Development center </a:t>
            </a:r>
            <a:r>
              <a:rPr lang="en-US" sz="2200" cap="none" dirty="0" smtClean="0">
                <a:solidFill>
                  <a:schemeClr val="accent1">
                    <a:lumMod val="50000"/>
                  </a:schemeClr>
                </a:solidFill>
              </a:rPr>
              <a:t>in Bangalore, India</a:t>
            </a:r>
          </a:p>
          <a:p>
            <a:pPr>
              <a:lnSpc>
                <a:spcPct val="200000"/>
              </a:lnSpc>
              <a:buClr>
                <a:schemeClr val="accent1">
                  <a:lumMod val="50000"/>
                </a:schemeClr>
              </a:buClr>
              <a:buFont typeface="Wingdings" pitchFamily="2" charset="2"/>
              <a:buChar char="Ø"/>
            </a:pPr>
            <a:r>
              <a:rPr lang="en-US" sz="2400" cap="none" dirty="0" smtClean="0">
                <a:solidFill>
                  <a:schemeClr val="accent1">
                    <a:lumMod val="50000"/>
                  </a:schemeClr>
                </a:solidFill>
              </a:rPr>
              <a:t>Provides IT Services and specific solutions to Customers in Various Domains</a:t>
            </a:r>
          </a:p>
        </p:txBody>
      </p:sp>
    </p:spTree>
    <p:extLst>
      <p:ext uri="{BB962C8B-B14F-4D97-AF65-F5344CB8AC3E}">
        <p14:creationId xmlns="" xmlns:p14="http://schemas.microsoft.com/office/powerpoint/2010/main" val="18890927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s://cabb.org/sites/default/files/cabb_banner-_imag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16750" y="1876011"/>
            <a:ext cx="1673157" cy="111543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Company Overview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410890" y="1573907"/>
            <a:ext cx="115983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100+</a:t>
            </a:r>
            <a:endParaRPr lang="en-US" sz="2400" b="1" cap="none" spc="0" dirty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5845" name="Picture 5" descr="C:\Users\roopesh.r\Documents\Downloads\fortunesoft_3.png"/>
          <p:cNvPicPr>
            <a:picLocks noChangeAspect="1" noChangeArrowheads="1"/>
          </p:cNvPicPr>
          <p:nvPr/>
        </p:nvPicPr>
        <p:blipFill>
          <a:blip r:embed="rId3"/>
          <a:srcRect l="4468" t="32511" r="75745" b="19363"/>
          <a:stretch>
            <a:fillRect/>
          </a:stretch>
        </p:blipFill>
        <p:spPr bwMode="auto">
          <a:xfrm>
            <a:off x="7919008" y="1762049"/>
            <a:ext cx="2050117" cy="1603721"/>
          </a:xfrm>
          <a:prstGeom prst="rect">
            <a:avLst/>
          </a:prstGeom>
          <a:noFill/>
        </p:spPr>
      </p:pic>
      <p:pic>
        <p:nvPicPr>
          <p:cNvPr id="35846" name="Picture 6" descr="C:\Users\roopesh.r\Documents\Downloads\fortunesoft_3.png"/>
          <p:cNvPicPr>
            <a:picLocks noChangeAspect="1" noChangeArrowheads="1"/>
          </p:cNvPicPr>
          <p:nvPr/>
        </p:nvPicPr>
        <p:blipFill>
          <a:blip r:embed="rId3"/>
          <a:srcRect l="26330" t="22588" r="51010" b="19363"/>
          <a:stretch>
            <a:fillRect/>
          </a:stretch>
        </p:blipFill>
        <p:spPr bwMode="auto">
          <a:xfrm>
            <a:off x="1809798" y="3863134"/>
            <a:ext cx="2141313" cy="1764321"/>
          </a:xfrm>
          <a:prstGeom prst="rect">
            <a:avLst/>
          </a:prstGeom>
          <a:noFill/>
        </p:spPr>
      </p:pic>
      <p:pic>
        <p:nvPicPr>
          <p:cNvPr id="35847" name="Picture 7" descr="C:\Users\roopesh.r\Documents\Downloads\fortunesoft_3.png"/>
          <p:cNvPicPr>
            <a:picLocks noChangeAspect="1" noChangeArrowheads="1"/>
          </p:cNvPicPr>
          <p:nvPr/>
        </p:nvPicPr>
        <p:blipFill>
          <a:blip r:embed="rId3"/>
          <a:srcRect l="49947" t="68611" r="26276" b="19860"/>
          <a:stretch>
            <a:fillRect/>
          </a:stretch>
        </p:blipFill>
        <p:spPr bwMode="auto">
          <a:xfrm>
            <a:off x="4930630" y="5259936"/>
            <a:ext cx="2231711" cy="348063"/>
          </a:xfrm>
          <a:prstGeom prst="rect">
            <a:avLst/>
          </a:prstGeom>
          <a:noFill/>
        </p:spPr>
      </p:pic>
      <p:pic>
        <p:nvPicPr>
          <p:cNvPr id="35848" name="Picture 8" descr="C:\Users\roopesh.r\Documents\Downloads\fortunesoft_3.png"/>
          <p:cNvPicPr>
            <a:picLocks noChangeAspect="1" noChangeArrowheads="1"/>
          </p:cNvPicPr>
          <p:nvPr/>
        </p:nvPicPr>
        <p:blipFill>
          <a:blip r:embed="rId3"/>
          <a:srcRect l="75638" t="18123" r="3024" b="16883"/>
          <a:stretch>
            <a:fillRect/>
          </a:stretch>
        </p:blipFill>
        <p:spPr bwMode="auto">
          <a:xfrm>
            <a:off x="7985112" y="3733800"/>
            <a:ext cx="2012367" cy="1971478"/>
          </a:xfrm>
          <a:prstGeom prst="rect">
            <a:avLst/>
          </a:prstGeom>
          <a:noFill/>
        </p:spPr>
      </p:pic>
      <p:pic>
        <p:nvPicPr>
          <p:cNvPr id="35849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10472" y="3627601"/>
            <a:ext cx="1143875" cy="1441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6" descr="C:\Users\roopesh.r\Downloads\oie_transparent.png"/>
          <p:cNvPicPr>
            <a:picLocks noChangeAspect="1" noChangeArrowheads="1"/>
          </p:cNvPicPr>
          <p:nvPr/>
        </p:nvPicPr>
        <p:blipFill>
          <a:blip r:embed="rId5"/>
          <a:srcRect l="2249" t="25802" r="70920" b="20629"/>
          <a:stretch>
            <a:fillRect/>
          </a:stretch>
        </p:blipFill>
        <p:spPr bwMode="auto">
          <a:xfrm>
            <a:off x="1902350" y="1417319"/>
            <a:ext cx="2105770" cy="1862797"/>
          </a:xfrm>
          <a:prstGeom prst="rect">
            <a:avLst/>
          </a:prstGeom>
          <a:noFill/>
        </p:spPr>
      </p:pic>
      <p:pic>
        <p:nvPicPr>
          <p:cNvPr id="13" name="Picture 6" descr="C:\Users\roopesh.r\Downloads\oie_transparent.png"/>
          <p:cNvPicPr>
            <a:picLocks noChangeAspect="1" noChangeArrowheads="1"/>
          </p:cNvPicPr>
          <p:nvPr/>
        </p:nvPicPr>
        <p:blipFill>
          <a:blip r:embed="rId5"/>
          <a:srcRect l="70653" t="21143" r="9887" b="69873"/>
          <a:stretch>
            <a:fillRect/>
          </a:stretch>
        </p:blipFill>
        <p:spPr bwMode="auto">
          <a:xfrm>
            <a:off x="5155662" y="3053851"/>
            <a:ext cx="1615727" cy="330490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5409870" y="1546037"/>
            <a:ext cx="115983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905"/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100+</a:t>
            </a:r>
            <a:endParaRPr lang="en-US" sz="2400" b="1" cap="none" spc="0" dirty="0">
              <a:ln w="1905"/>
              <a:solidFill>
                <a:schemeClr val="tx1">
                  <a:lumMod val="85000"/>
                  <a:lumOff val="1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1" dur="50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Why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Fortunesoft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?</a:t>
            </a:r>
            <a:endParaRPr lang="en-US" dirty="0"/>
          </a:p>
        </p:txBody>
      </p:sp>
      <p:pic>
        <p:nvPicPr>
          <p:cNvPr id="36866" name="Picture 2" descr="http://www.fortunesoftit.com/wp-content/uploads/2015/06/calender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3855" y="1676400"/>
            <a:ext cx="914400" cy="914400"/>
          </a:xfrm>
          <a:prstGeom prst="rect">
            <a:avLst/>
          </a:prstGeom>
          <a:noFill/>
        </p:spPr>
      </p:pic>
      <p:pic>
        <p:nvPicPr>
          <p:cNvPr id="36868" name="Picture 4" descr="http://www.fortunesoftit.com/wp-content/uploads/2015/06/team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33855" y="2727960"/>
            <a:ext cx="914400" cy="914400"/>
          </a:xfrm>
          <a:prstGeom prst="rect">
            <a:avLst/>
          </a:prstGeom>
          <a:noFill/>
        </p:spPr>
      </p:pic>
      <p:pic>
        <p:nvPicPr>
          <p:cNvPr id="36872" name="Picture 8" descr="http://www.fortunesoftit.com/wp-content/uploads/2015/06/mobile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33855" y="3718560"/>
            <a:ext cx="914400" cy="914400"/>
          </a:xfrm>
          <a:prstGeom prst="rect">
            <a:avLst/>
          </a:prstGeom>
          <a:noFill/>
        </p:spPr>
      </p:pic>
      <p:pic>
        <p:nvPicPr>
          <p:cNvPr id="36874" name="Picture 10" descr="http://www.fortunesoftit.com/wp-content/uploads/2015/06/cyclic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33855" y="4800600"/>
            <a:ext cx="914400" cy="914400"/>
          </a:xfrm>
          <a:prstGeom prst="rect">
            <a:avLst/>
          </a:prstGeom>
          <a:noFill/>
        </p:spPr>
      </p:pic>
      <p:pic>
        <p:nvPicPr>
          <p:cNvPr id="36876" name="Picture 12" descr="http://www.fortunesoftit.com/wp-content/uploads/2015/06/web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88735" y="1615440"/>
            <a:ext cx="914400" cy="914400"/>
          </a:xfrm>
          <a:prstGeom prst="rect">
            <a:avLst/>
          </a:prstGeom>
          <a:noFill/>
        </p:spPr>
      </p:pic>
      <p:pic>
        <p:nvPicPr>
          <p:cNvPr id="36878" name="Picture 14" descr="http://www.fortunesoftit.com/wp-content/uploads/2015/06/hand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388735" y="2697480"/>
            <a:ext cx="914400" cy="914400"/>
          </a:xfrm>
          <a:prstGeom prst="rect">
            <a:avLst/>
          </a:prstGeom>
          <a:noFill/>
        </p:spPr>
      </p:pic>
      <p:pic>
        <p:nvPicPr>
          <p:cNvPr id="36880" name="Picture 16" descr="http://www.fortunesoftit.com/wp-content/uploads/2015/06/price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388735" y="3764280"/>
            <a:ext cx="914400" cy="914400"/>
          </a:xfrm>
          <a:prstGeom prst="rect">
            <a:avLst/>
          </a:prstGeom>
          <a:noFill/>
        </p:spPr>
      </p:pic>
      <p:pic>
        <p:nvPicPr>
          <p:cNvPr id="36882" name="Picture 18" descr="http://www.fortunesoftit.com/wp-content/uploads/2015/06/www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388735" y="4861560"/>
            <a:ext cx="914400" cy="91440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2682240" y="2804160"/>
            <a:ext cx="2615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Innovative Team Members </a:t>
            </a:r>
            <a:b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with Web 2.0 Expertise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82240" y="3810000"/>
            <a:ext cx="19230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Strong Technology </a:t>
            </a:r>
            <a:b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Expertise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682240" y="4876800"/>
            <a:ext cx="22242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Full-cycle services in </a:t>
            </a:r>
            <a:b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software development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82240" y="1767840"/>
            <a:ext cx="23022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Industry experience of </a:t>
            </a:r>
            <a:b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more than 9+ years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91400" y="1752600"/>
            <a:ext cx="24112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Specialization in custom </a:t>
            </a:r>
            <a:b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design &amp; development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406640" y="2773680"/>
            <a:ext cx="23795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Quality driven delivery </a:t>
            </a:r>
            <a:b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service model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406640" y="3855720"/>
            <a:ext cx="1864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Save your project </a:t>
            </a:r>
            <a:b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cost up to 40%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406640" y="4953000"/>
            <a:ext cx="27719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Global performance based </a:t>
            </a:r>
            <a:b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project management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6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18" grpId="0"/>
      <p:bldP spid="19" grpId="0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Horizontal Focus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1266" name="Picture 2" descr="Z:\RoopeshBR\ppt images\8.png"/>
          <p:cNvPicPr>
            <a:picLocks noChangeAspect="1" noChangeArrowheads="1"/>
          </p:cNvPicPr>
          <p:nvPr/>
        </p:nvPicPr>
        <p:blipFill>
          <a:blip r:embed="rId2"/>
          <a:srcRect r="67535"/>
          <a:stretch>
            <a:fillRect/>
          </a:stretch>
        </p:blipFill>
        <p:spPr bwMode="auto">
          <a:xfrm>
            <a:off x="1200150" y="1479234"/>
            <a:ext cx="3157841" cy="3984628"/>
          </a:xfrm>
          <a:prstGeom prst="rect">
            <a:avLst/>
          </a:prstGeom>
          <a:noFill/>
        </p:spPr>
      </p:pic>
      <p:pic>
        <p:nvPicPr>
          <p:cNvPr id="4" name="Picture 2" descr="Z:\RoopeshBR\ppt images\8.png"/>
          <p:cNvPicPr>
            <a:picLocks noChangeAspect="1" noChangeArrowheads="1"/>
          </p:cNvPicPr>
          <p:nvPr/>
        </p:nvPicPr>
        <p:blipFill>
          <a:blip r:embed="rId2"/>
          <a:srcRect l="33898" r="33899"/>
          <a:stretch>
            <a:fillRect/>
          </a:stretch>
        </p:blipFill>
        <p:spPr bwMode="auto">
          <a:xfrm>
            <a:off x="4669276" y="1495447"/>
            <a:ext cx="3132307" cy="3984628"/>
          </a:xfrm>
          <a:prstGeom prst="rect">
            <a:avLst/>
          </a:prstGeom>
          <a:noFill/>
        </p:spPr>
      </p:pic>
      <p:pic>
        <p:nvPicPr>
          <p:cNvPr id="5" name="Picture 2" descr="Z:\RoopeshBR\ppt images\8.png"/>
          <p:cNvPicPr>
            <a:picLocks noChangeAspect="1" noChangeArrowheads="1"/>
          </p:cNvPicPr>
          <p:nvPr/>
        </p:nvPicPr>
        <p:blipFill>
          <a:blip r:embed="rId2"/>
          <a:srcRect l="67134"/>
          <a:stretch>
            <a:fillRect/>
          </a:stretch>
        </p:blipFill>
        <p:spPr bwMode="auto">
          <a:xfrm>
            <a:off x="8035047" y="1511664"/>
            <a:ext cx="3196833" cy="398462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Z:\RoopeshBR\Images\Search_Engine-128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60720" y="754380"/>
            <a:ext cx="914400" cy="971044"/>
          </a:xfrm>
          <a:prstGeom prst="rect">
            <a:avLst/>
          </a:prstGeom>
          <a:noFill/>
        </p:spPr>
      </p:pic>
      <p:pic>
        <p:nvPicPr>
          <p:cNvPr id="8" name="Picture 4" descr="Z:\RoopeshBR\Images\shopping-circle-green-128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66160" y="2377440"/>
            <a:ext cx="914400" cy="914400"/>
          </a:xfrm>
          <a:prstGeom prst="rect">
            <a:avLst/>
          </a:prstGeom>
          <a:noFill/>
        </p:spPr>
      </p:pic>
      <p:pic>
        <p:nvPicPr>
          <p:cNvPr id="9" name="Picture 5" descr="Z:\RoopeshBR\Images\38-128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3581400" y="3779520"/>
            <a:ext cx="914400" cy="914400"/>
          </a:xfrm>
          <a:prstGeom prst="rect">
            <a:avLst/>
          </a:prstGeom>
          <a:noFill/>
        </p:spPr>
      </p:pic>
      <p:pic>
        <p:nvPicPr>
          <p:cNvPr id="11" name="Picture 7" descr="Z:\RoopeshBR\Images\vector_290_17-128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17080" y="1264920"/>
            <a:ext cx="914400" cy="914400"/>
          </a:xfrm>
          <a:prstGeom prst="rect">
            <a:avLst/>
          </a:prstGeom>
          <a:noFill/>
        </p:spPr>
      </p:pic>
      <p:pic>
        <p:nvPicPr>
          <p:cNvPr id="12" name="Picture 8" descr="Z:\RoopeshBR\Images\22-128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79080" y="2377440"/>
            <a:ext cx="914400" cy="914400"/>
          </a:xfrm>
          <a:prstGeom prst="rect">
            <a:avLst/>
          </a:prstGeom>
          <a:noFill/>
        </p:spPr>
      </p:pic>
      <p:pic>
        <p:nvPicPr>
          <p:cNvPr id="13" name="Picture 9" descr="Z:\RoopeshBR\Images\Social_Media_Marketing-128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879080" y="3779520"/>
            <a:ext cx="914400" cy="914400"/>
          </a:xfrm>
          <a:prstGeom prst="rect">
            <a:avLst/>
          </a:prstGeom>
          <a:noFill/>
        </p:spPr>
      </p:pic>
      <p:pic>
        <p:nvPicPr>
          <p:cNvPr id="14" name="Picture 10" descr="Z:\RoopeshBR\Images\browser.maintenance-128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10400" y="4861560"/>
            <a:ext cx="914400" cy="914400"/>
          </a:xfrm>
          <a:prstGeom prst="rect">
            <a:avLst/>
          </a:prstGeom>
          <a:noFill/>
        </p:spPr>
      </p:pic>
      <p:pic>
        <p:nvPicPr>
          <p:cNvPr id="15" name="Picture 11" descr="Z:\RoopeshBR\Images\office-05-128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745480" y="5257800"/>
            <a:ext cx="914400" cy="914400"/>
          </a:xfrm>
          <a:prstGeom prst="rect">
            <a:avLst/>
          </a:prstGeom>
          <a:noFill/>
        </p:spPr>
      </p:pic>
      <p:pic>
        <p:nvPicPr>
          <p:cNvPr id="16" name="Picture 15" descr="Z:\RoopeshBR\Images\maintenance.gear-128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404360" y="4892040"/>
            <a:ext cx="914400" cy="914400"/>
          </a:xfrm>
          <a:prstGeom prst="rect">
            <a:avLst/>
          </a:prstGeom>
          <a:noFill/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369118" y="1227773"/>
            <a:ext cx="914400" cy="984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Oval 21"/>
          <p:cNvSpPr/>
          <p:nvPr/>
        </p:nvSpPr>
        <p:spPr>
          <a:xfrm>
            <a:off x="5455920" y="2743200"/>
            <a:ext cx="1554480" cy="155448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Our Service Offerings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rot="5400000" flipH="1" flipV="1">
            <a:off x="6621780" y="2293620"/>
            <a:ext cx="822960" cy="5029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22" idx="1"/>
          </p:cNvCxnSpPr>
          <p:nvPr/>
        </p:nvCxnSpPr>
        <p:spPr>
          <a:xfrm rot="16200000" flipV="1">
            <a:off x="4960620" y="2247900"/>
            <a:ext cx="852488" cy="5934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10800000">
            <a:off x="4495800" y="2987040"/>
            <a:ext cx="96012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rot="10800000" flipV="1">
            <a:off x="4465320" y="3733800"/>
            <a:ext cx="1021080" cy="3352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22" idx="3"/>
          </p:cNvCxnSpPr>
          <p:nvPr/>
        </p:nvCxnSpPr>
        <p:spPr>
          <a:xfrm rot="5400000">
            <a:off x="4968240" y="4237672"/>
            <a:ext cx="882968" cy="5476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22" idx="5"/>
          </p:cNvCxnSpPr>
          <p:nvPr/>
        </p:nvCxnSpPr>
        <p:spPr>
          <a:xfrm rot="16200000" flipH="1">
            <a:off x="6607968" y="4244816"/>
            <a:ext cx="852488" cy="5029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6949440" y="3764280"/>
            <a:ext cx="944880" cy="32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4602480" y="121920"/>
            <a:ext cx="3261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Enterprise Web Portal Design &amp; Development 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173480" y="2468880"/>
            <a:ext cx="2529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E-commerce Application Design &amp; Development 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417320" y="3916680"/>
            <a:ext cx="2164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Application Migration &amp; Porting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744514" y="1049290"/>
            <a:ext cx="3307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Mobile Applications &amp; Mobile Website Development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8397240" y="2484120"/>
            <a:ext cx="3307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IBE Development and GDS Integration Service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458200" y="388620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Digital Marketing Solutions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846006" y="5279525"/>
            <a:ext cx="2987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Application Reengineering &amp; Enhancement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273040" y="6104988"/>
            <a:ext cx="1874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Application Audit &amp; Testing 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236065" y="5156957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Application Support and Maintenance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153055" y="1068745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Web Applications Design &amp; Development</a:t>
            </a:r>
          </a:p>
        </p:txBody>
      </p:sp>
      <p:cxnSp>
        <p:nvCxnSpPr>
          <p:cNvPr id="54" name="Straight Arrow Connector 53"/>
          <p:cNvCxnSpPr/>
          <p:nvPr/>
        </p:nvCxnSpPr>
        <p:spPr>
          <a:xfrm flipV="1">
            <a:off x="6979920" y="3002280"/>
            <a:ext cx="92964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22" idx="0"/>
            <a:endCxn id="6" idx="2"/>
          </p:cNvCxnSpPr>
          <p:nvPr/>
        </p:nvCxnSpPr>
        <p:spPr>
          <a:xfrm rot="16200000" flipV="1">
            <a:off x="5709032" y="2234312"/>
            <a:ext cx="101777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rot="5400000">
            <a:off x="5733645" y="4777740"/>
            <a:ext cx="96012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Z:\RoopeshBR\tumblr_inline_n8bj1xAvFP1s3zd2g.png"/>
          <p:cNvPicPr>
            <a:picLocks noChangeAspect="1" noChangeArrowheads="1"/>
          </p:cNvPicPr>
          <p:nvPr/>
        </p:nvPicPr>
        <p:blipFill>
          <a:blip r:embed="rId2"/>
          <a:srcRect b="34770"/>
          <a:stretch>
            <a:fillRect/>
          </a:stretch>
        </p:blipFill>
        <p:spPr bwMode="auto">
          <a:xfrm>
            <a:off x="1792592" y="254811"/>
            <a:ext cx="2837774" cy="1340525"/>
          </a:xfrm>
          <a:prstGeom prst="rect">
            <a:avLst/>
          </a:prstGeom>
          <a:noFill/>
        </p:spPr>
      </p:pic>
      <p:sp>
        <p:nvSpPr>
          <p:cNvPr id="27" name="Title 1"/>
          <p:cNvSpPr>
            <a:spLocks noGrp="1"/>
          </p:cNvSpPr>
          <p:nvPr>
            <p:ph type="ctrTitle"/>
          </p:nvPr>
        </p:nvSpPr>
        <p:spPr>
          <a:xfrm>
            <a:off x="1821991" y="2159539"/>
            <a:ext cx="8795068" cy="2378088"/>
          </a:xfrm>
        </p:spPr>
        <p:txBody>
          <a:bodyPr>
            <a:normAutofit fontScale="90000"/>
          </a:bodyPr>
          <a:lstStyle/>
          <a:p>
            <a:pPr algn="ctr">
              <a:lnSpc>
                <a:spcPct val="200000"/>
              </a:lnSpc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Take a look at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Some of our work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21160" y="809153"/>
            <a:ext cx="3340100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 r="16515" b="4750"/>
          <a:stretch>
            <a:fillRect/>
          </a:stretch>
        </p:blipFill>
        <p:spPr bwMode="auto">
          <a:xfrm>
            <a:off x="0" y="2743203"/>
            <a:ext cx="1661408" cy="1604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Straight Connector 4"/>
          <p:cNvCxnSpPr/>
          <p:nvPr/>
        </p:nvCxnSpPr>
        <p:spPr>
          <a:xfrm>
            <a:off x="0" y="4318705"/>
            <a:ext cx="20116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9370980" y="1816227"/>
            <a:ext cx="217899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Travel</a:t>
            </a:r>
          </a:p>
          <a:p>
            <a:pPr algn="ctr"/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20+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Projects</a:t>
            </a:r>
            <a:endParaRPr lang="en-US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9" name="Picture 5" descr="Z:\RoopeshBR\man-with-laptop-481x420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80894" y="4401752"/>
            <a:ext cx="3192289" cy="278698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6138170" y="4984193"/>
            <a:ext cx="217899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Web</a:t>
            </a:r>
          </a:p>
          <a:p>
            <a:pPr algn="ctr"/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20+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Projects</a:t>
            </a:r>
            <a:endParaRPr lang="en-US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916432" y="334382"/>
            <a:ext cx="217899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Cloud</a:t>
            </a:r>
          </a:p>
          <a:p>
            <a:pPr algn="ctr"/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20+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Projects</a:t>
            </a:r>
            <a:endParaRPr lang="en-US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38" name="Picture 14" descr="http://d9hhrg4mnvzow.cloudfront.net/media.helpbook.com/realestatepro/bb0728af-girl-with-mobile-fw_0880cv0880cv000000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68393" y="4720514"/>
            <a:ext cx="1402439" cy="2195851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2418973" y="4976580"/>
            <a:ext cx="217899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Mobile</a:t>
            </a:r>
          </a:p>
          <a:p>
            <a:pPr algn="ctr"/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20+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Projects</a:t>
            </a:r>
            <a:endParaRPr lang="en-US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0" y="2035640"/>
            <a:ext cx="217899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E-Commerce</a:t>
            </a:r>
          </a:p>
          <a:p>
            <a:pPr algn="ctr"/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20+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Projects</a:t>
            </a:r>
            <a:endParaRPr lang="en-US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478321" y="2850603"/>
            <a:ext cx="572304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100 + Projects</a:t>
            </a:r>
            <a:endParaRPr lang="en-US" sz="7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465893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4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4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00"/>
                            </p:stCondLst>
                            <p:childTnLst>
                              <p:par>
                                <p:cTn id="6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1" grpId="0"/>
      <p:bldP spid="14" grpId="0"/>
      <p:bldP spid="18" grpId="0"/>
      <p:bldP spid="21" grpId="0"/>
      <p:bldP spid="23" grpId="0"/>
      <p:bldP spid="24" grpId="0"/>
      <p:bldP spid="2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Joomla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6" name="Picture 2" descr="Z:\RoopeshBR\ppt images\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1162965"/>
            <a:ext cx="8229600" cy="479585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Z:\RoopeshBR\ppt images\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0552" y="1161288"/>
            <a:ext cx="8229600" cy="4795851"/>
          </a:xfrm>
          <a:prstGeom prst="rect">
            <a:avLst/>
          </a:prstGeom>
          <a:noFill/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Wordpress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1711</TotalTime>
  <Words>368</Words>
  <Application>Microsoft Office PowerPoint</Application>
  <PresentationFormat>Custom</PresentationFormat>
  <Paragraphs>81</Paragraphs>
  <Slides>19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Median</vt:lpstr>
      <vt:lpstr>Slide 1</vt:lpstr>
      <vt:lpstr>Company Overview</vt:lpstr>
      <vt:lpstr>Company Overview</vt:lpstr>
      <vt:lpstr>Why Fortunesoft?</vt:lpstr>
      <vt:lpstr>Horizontal Focus</vt:lpstr>
      <vt:lpstr>Slide 6</vt:lpstr>
      <vt:lpstr>Take a look at Some of our work</vt:lpstr>
      <vt:lpstr>Joomla</vt:lpstr>
      <vt:lpstr>Wordpress</vt:lpstr>
      <vt:lpstr>Drupal</vt:lpstr>
      <vt:lpstr>Magento</vt:lpstr>
      <vt:lpstr>iOS</vt:lpstr>
      <vt:lpstr>Android</vt:lpstr>
      <vt:lpstr>Tools And Internal Skill Sets</vt:lpstr>
      <vt:lpstr>Engagement Models</vt:lpstr>
      <vt:lpstr>Project Execution: The Agile - Scrum Framework</vt:lpstr>
      <vt:lpstr>Value Add/Differentiator</vt:lpstr>
      <vt:lpstr>Global Locations</vt:lpstr>
      <vt:lpstr>Contact Us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COMPANY OVERVIEW</dc:title>
  <dc:creator>chang</dc:creator>
  <cp:lastModifiedBy>roopesh.r</cp:lastModifiedBy>
  <cp:revision>295</cp:revision>
  <dcterms:created xsi:type="dcterms:W3CDTF">2015-11-19T04:01:52Z</dcterms:created>
  <dcterms:modified xsi:type="dcterms:W3CDTF">2015-12-22T11:21:25Z</dcterms:modified>
</cp:coreProperties>
</file>