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7"/>
  </p:notesMasterIdLst>
  <p:sldIdLst>
    <p:sldId id="276" r:id="rId2"/>
    <p:sldId id="256" r:id="rId3"/>
    <p:sldId id="277" r:id="rId4"/>
    <p:sldId id="262" r:id="rId5"/>
    <p:sldId id="290" r:id="rId6"/>
    <p:sldId id="291" r:id="rId7"/>
    <p:sldId id="263" r:id="rId8"/>
    <p:sldId id="293" r:id="rId9"/>
    <p:sldId id="294" r:id="rId10"/>
    <p:sldId id="295" r:id="rId11"/>
    <p:sldId id="296" r:id="rId12"/>
    <p:sldId id="297" r:id="rId13"/>
    <p:sldId id="275" r:id="rId14"/>
    <p:sldId id="264"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44"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A3B61-21D7-4346-9D3E-0B97E85D7984}" type="datetimeFigureOut">
              <a:rPr lang="en-US" smtClean="0"/>
              <a:pPr/>
              <a:t>4/19/2017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78A3EE-EE70-4180-9465-DC86EA91995E}" type="slidenum">
              <a:rPr lang="en-US" smtClean="0"/>
              <a:pPr/>
              <a:t>‹#›</a:t>
            </a:fld>
            <a:endParaRPr lang="en-US"/>
          </a:p>
        </p:txBody>
      </p:sp>
    </p:spTree>
    <p:extLst>
      <p:ext uri="{BB962C8B-B14F-4D97-AF65-F5344CB8AC3E}">
        <p14:creationId xmlns:p14="http://schemas.microsoft.com/office/powerpoint/2010/main" val="222007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150000"/>
              </a:lnSpc>
              <a:buClr>
                <a:schemeClr val="accent1">
                  <a:lumMod val="50000"/>
                </a:schemeClr>
              </a:buClr>
              <a:buFont typeface="Wingdings" pitchFamily="2" charset="2"/>
              <a:buChar char="Ø"/>
            </a:pPr>
            <a:r>
              <a:rPr lang="en-US" sz="1200" cap="none" dirty="0" smtClean="0">
                <a:solidFill>
                  <a:schemeClr val="accent1">
                    <a:lumMod val="50000"/>
                  </a:schemeClr>
                </a:solidFill>
              </a:rPr>
              <a:t>Domain Expertise</a:t>
            </a:r>
          </a:p>
          <a:p>
            <a:pPr>
              <a:lnSpc>
                <a:spcPct val="150000"/>
              </a:lnSpc>
              <a:buClr>
                <a:schemeClr val="accent1">
                  <a:lumMod val="50000"/>
                </a:schemeClr>
              </a:buClr>
              <a:buFont typeface="Wingdings" pitchFamily="2" charset="2"/>
              <a:buChar char="Ø"/>
            </a:pPr>
            <a:r>
              <a:rPr lang="en-US" sz="1200" dirty="0" smtClean="0">
                <a:solidFill>
                  <a:schemeClr val="accent1">
                    <a:lumMod val="50000"/>
                  </a:schemeClr>
                </a:solidFill>
              </a:rPr>
              <a:t>Proven Track record in timely delivery of Small, medium and Large Scale Projects</a:t>
            </a:r>
          </a:p>
          <a:p>
            <a:pPr>
              <a:lnSpc>
                <a:spcPct val="150000"/>
              </a:lnSpc>
              <a:buClr>
                <a:schemeClr val="accent1">
                  <a:lumMod val="50000"/>
                </a:schemeClr>
              </a:buClr>
              <a:buFont typeface="Wingdings" pitchFamily="2" charset="2"/>
              <a:buChar char="Ø"/>
            </a:pPr>
            <a:r>
              <a:rPr lang="en-US" sz="1200" dirty="0" smtClean="0">
                <a:solidFill>
                  <a:schemeClr val="accent1">
                    <a:lumMod val="50000"/>
                  </a:schemeClr>
                </a:solidFill>
              </a:rPr>
              <a:t>Implementing </a:t>
            </a:r>
            <a:r>
              <a:rPr lang="en-US" sz="1200" cap="none" dirty="0" smtClean="0">
                <a:solidFill>
                  <a:schemeClr val="accent1">
                    <a:lumMod val="50000"/>
                  </a:schemeClr>
                </a:solidFill>
              </a:rPr>
              <a:t>Cutting Edge Technology &amp; Business Solutions</a:t>
            </a:r>
          </a:p>
          <a:p>
            <a:pPr>
              <a:lnSpc>
                <a:spcPct val="150000"/>
              </a:lnSpc>
              <a:buClr>
                <a:schemeClr val="accent1">
                  <a:lumMod val="50000"/>
                </a:schemeClr>
              </a:buClr>
              <a:buFont typeface="Wingdings" pitchFamily="2" charset="2"/>
              <a:buChar char="Ø"/>
            </a:pPr>
            <a:r>
              <a:rPr lang="en-US" sz="1200" dirty="0" smtClean="0">
                <a:solidFill>
                  <a:schemeClr val="accent1">
                    <a:lumMod val="50000"/>
                  </a:schemeClr>
                </a:solidFill>
              </a:rPr>
              <a:t>Ability to work round the clock depending on the client geography</a:t>
            </a:r>
          </a:p>
          <a:p>
            <a:pPr>
              <a:lnSpc>
                <a:spcPct val="150000"/>
              </a:lnSpc>
              <a:buClr>
                <a:schemeClr val="accent1">
                  <a:lumMod val="50000"/>
                </a:schemeClr>
              </a:buClr>
              <a:buFont typeface="Wingdings" pitchFamily="2" charset="2"/>
              <a:buChar char="Ø"/>
            </a:pPr>
            <a:r>
              <a:rPr lang="en-US" sz="1200" dirty="0" smtClean="0">
                <a:solidFill>
                  <a:schemeClr val="accent1">
                    <a:lumMod val="50000"/>
                  </a:schemeClr>
                </a:solidFill>
              </a:rPr>
              <a:t>Innovative </a:t>
            </a:r>
            <a:r>
              <a:rPr lang="en-US" sz="1200" cap="none" dirty="0" smtClean="0">
                <a:solidFill>
                  <a:schemeClr val="accent1">
                    <a:lumMod val="50000"/>
                  </a:schemeClr>
                </a:solidFill>
              </a:rPr>
              <a:t>Team Members with Web 2.0 Expertise </a:t>
            </a:r>
          </a:p>
          <a:p>
            <a:pPr>
              <a:lnSpc>
                <a:spcPct val="150000"/>
              </a:lnSpc>
              <a:buClr>
                <a:schemeClr val="accent1">
                  <a:lumMod val="50000"/>
                </a:schemeClr>
              </a:buClr>
              <a:buFont typeface="Wingdings" pitchFamily="2" charset="2"/>
              <a:buChar char="Ø"/>
            </a:pPr>
            <a:r>
              <a:rPr lang="en-US" sz="1200" cap="none" dirty="0" smtClean="0">
                <a:solidFill>
                  <a:schemeClr val="accent1">
                    <a:lumMod val="50000"/>
                  </a:schemeClr>
                </a:solidFill>
              </a:rPr>
              <a:t>Quality Driven Service Delivery Model</a:t>
            </a:r>
          </a:p>
          <a:p>
            <a:pPr>
              <a:lnSpc>
                <a:spcPct val="150000"/>
              </a:lnSpc>
              <a:buClr>
                <a:schemeClr val="accent1">
                  <a:lumMod val="50000"/>
                </a:schemeClr>
              </a:buClr>
              <a:buFont typeface="Wingdings" pitchFamily="2" charset="2"/>
              <a:buChar char="Ø"/>
            </a:pPr>
            <a:r>
              <a:rPr lang="en-US" sz="1200" cap="none" dirty="0" smtClean="0">
                <a:solidFill>
                  <a:schemeClr val="accent1">
                    <a:lumMod val="50000"/>
                  </a:schemeClr>
                </a:solidFill>
              </a:rPr>
              <a:t>Operational Efficiency &amp; Flexibility</a:t>
            </a:r>
          </a:p>
          <a:p>
            <a:pPr>
              <a:lnSpc>
                <a:spcPct val="150000"/>
              </a:lnSpc>
              <a:buClr>
                <a:schemeClr val="accent1">
                  <a:lumMod val="50000"/>
                </a:schemeClr>
              </a:buClr>
              <a:buFont typeface="Wingdings" pitchFamily="2" charset="2"/>
              <a:buChar char="Ø"/>
            </a:pPr>
            <a:r>
              <a:rPr lang="en-US" sz="1200" cap="none" dirty="0" smtClean="0">
                <a:solidFill>
                  <a:schemeClr val="accent1">
                    <a:lumMod val="50000"/>
                  </a:schemeClr>
                </a:solidFill>
              </a:rPr>
              <a:t>Global Exposure and Diverse Expertise</a:t>
            </a:r>
          </a:p>
          <a:p>
            <a:endParaRPr lang="en-US" dirty="0"/>
          </a:p>
        </p:txBody>
      </p:sp>
      <p:sp>
        <p:nvSpPr>
          <p:cNvPr id="4" name="Slide Number Placeholder 3"/>
          <p:cNvSpPr>
            <a:spLocks noGrp="1"/>
          </p:cNvSpPr>
          <p:nvPr>
            <p:ph type="sldNum" sz="quarter" idx="10"/>
          </p:nvPr>
        </p:nvSpPr>
        <p:spPr/>
        <p:txBody>
          <a:bodyPr/>
          <a:lstStyle/>
          <a:p>
            <a:fld id="{4578A3EE-EE70-4180-9465-DC86EA91995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137A0117-7E0A-4E57-9584-B8882F58C079}" type="datetimeFigureOut">
              <a:rPr lang="en-US" smtClean="0"/>
              <a:pPr/>
              <a:t>4/19/2017</a:t>
            </a:fld>
            <a:endParaRPr lang="en-US"/>
          </a:p>
        </p:txBody>
      </p:sp>
      <p:sp>
        <p:nvSpPr>
          <p:cNvPr id="17" name="Footer Placeholder 16"/>
          <p:cNvSpPr>
            <a:spLocks noGrp="1"/>
          </p:cNvSpPr>
          <p:nvPr>
            <p:ph type="ftr" sz="quarter" idx="11"/>
          </p:nvPr>
        </p:nvSpPr>
        <p:spPr>
          <a:xfrm>
            <a:off x="2780524" y="236543"/>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088406B7-B963-4008-86A9-FB97C889F1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7A0117-7E0A-4E57-9584-B8882F58C079}"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406B7-B963-4008-86A9-FB97C889F1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5"/>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7"/>
            <a:ext cx="2946400" cy="365125"/>
          </a:xfrm>
        </p:spPr>
        <p:txBody>
          <a:bodyPr/>
          <a:lstStyle/>
          <a:p>
            <a:fld id="{137A0117-7E0A-4E57-9584-B8882F58C079}" type="datetimeFigureOut">
              <a:rPr lang="en-US" smtClean="0"/>
              <a:pPr/>
              <a:t>4/19/2017</a:t>
            </a:fld>
            <a:endParaRPr lang="en-US"/>
          </a:p>
        </p:txBody>
      </p:sp>
      <p:sp>
        <p:nvSpPr>
          <p:cNvPr id="5" name="Footer Placeholder 4"/>
          <p:cNvSpPr>
            <a:spLocks noGrp="1"/>
          </p:cNvSpPr>
          <p:nvPr>
            <p:ph type="ftr" sz="quarter" idx="11"/>
          </p:nvPr>
        </p:nvSpPr>
        <p:spPr>
          <a:xfrm>
            <a:off x="609605" y="6248212"/>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088406B7-B963-4008-86A9-FB97C889F1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37A0117-7E0A-4E57-9584-B8882F58C079}"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88406B7-B963-4008-86A9-FB97C889F104}"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3"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37A0117-7E0A-4E57-9584-B8882F58C079}" type="datetimeFigureOut">
              <a:rPr lang="en-US" smtClean="0"/>
              <a:pPr/>
              <a:t>4/19/2017</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088406B7-B963-4008-86A9-FB97C889F10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37A0117-7E0A-4E57-9584-B8882F58C079}" type="datetimeFigureOut">
              <a:rPr lang="en-US" smtClean="0"/>
              <a:pPr/>
              <a:t>4/19/2017</a:t>
            </a:fld>
            <a:endParaRPr lang="en-US"/>
          </a:p>
        </p:txBody>
      </p:sp>
      <p:sp>
        <p:nvSpPr>
          <p:cNvPr id="10" name="Slide Number Placeholder 9"/>
          <p:cNvSpPr>
            <a:spLocks noGrp="1"/>
          </p:cNvSpPr>
          <p:nvPr>
            <p:ph type="sldNum" sz="quarter" idx="16"/>
          </p:nvPr>
        </p:nvSpPr>
        <p:spPr/>
        <p:txBody>
          <a:bodyPr rtlCol="0"/>
          <a:lstStyle/>
          <a:p>
            <a:fld id="{088406B7-B963-4008-86A9-FB97C889F10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37A0117-7E0A-4E57-9584-B8882F58C079}" type="datetimeFigureOut">
              <a:rPr lang="en-US" smtClean="0"/>
              <a:pPr/>
              <a:t>4/19/2017</a:t>
            </a:fld>
            <a:endParaRPr lang="en-US"/>
          </a:p>
        </p:txBody>
      </p:sp>
      <p:sp>
        <p:nvSpPr>
          <p:cNvPr id="12" name="Slide Number Placeholder 11"/>
          <p:cNvSpPr>
            <a:spLocks noGrp="1"/>
          </p:cNvSpPr>
          <p:nvPr>
            <p:ph type="sldNum" sz="quarter" idx="16"/>
          </p:nvPr>
        </p:nvSpPr>
        <p:spPr/>
        <p:txBody>
          <a:bodyPr rtlCol="0"/>
          <a:lstStyle/>
          <a:p>
            <a:fld id="{088406B7-B963-4008-86A9-FB97C889F10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7A0117-7E0A-4E57-9584-B8882F58C079}" type="datetimeFigureOut">
              <a:rPr lang="en-US" smtClean="0"/>
              <a:pPr/>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88406B7-B963-4008-86A9-FB97C889F1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A0117-7E0A-4E57-9584-B8882F58C079}" type="datetimeFigureOut">
              <a:rPr lang="en-US" smtClean="0"/>
              <a:pPr/>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088406B7-B963-4008-86A9-FB97C889F1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37A0117-7E0A-4E57-9584-B8882F58C079}"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88406B7-B963-4008-86A9-FB97C889F104}"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5"/>
            <a:ext cx="3556000" cy="365125"/>
          </a:xfrm>
        </p:spPr>
        <p:txBody>
          <a:bodyPr rtlCol="0"/>
          <a:lstStyle/>
          <a:p>
            <a:fld id="{137A0117-7E0A-4E57-9584-B8882F58C079}" type="datetimeFigureOut">
              <a:rPr lang="en-US" smtClean="0"/>
              <a:pPr/>
              <a:t>4/19/2017</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088406B7-B963-4008-86A9-FB97C889F104}" type="slidenum">
              <a:rPr lang="en-US" smtClean="0"/>
              <a:pPr/>
              <a:t>‹#›</a:t>
            </a:fld>
            <a:endParaRPr lang="en-US"/>
          </a:p>
        </p:txBody>
      </p:sp>
      <p:sp>
        <p:nvSpPr>
          <p:cNvPr id="14" name="Footer Placeholder 13"/>
          <p:cNvSpPr>
            <a:spLocks noGrp="1"/>
          </p:cNvSpPr>
          <p:nvPr>
            <p:ph type="ftr" sz="quarter" idx="12"/>
          </p:nvPr>
        </p:nvSpPr>
        <p:spPr>
          <a:xfrm>
            <a:off x="2133600" y="6248211"/>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8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5"/>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137A0117-7E0A-4E57-9584-B8882F58C079}" type="datetimeFigureOut">
              <a:rPr lang="en-US" smtClean="0"/>
              <a:pPr/>
              <a:t>4/19/2017</a:t>
            </a:fld>
            <a:endParaRPr lang="en-US"/>
          </a:p>
        </p:txBody>
      </p:sp>
      <p:sp>
        <p:nvSpPr>
          <p:cNvPr id="3" name="Footer Placeholder 2"/>
          <p:cNvSpPr>
            <a:spLocks noGrp="1"/>
          </p:cNvSpPr>
          <p:nvPr>
            <p:ph type="ftr" sz="quarter" idx="3"/>
          </p:nvPr>
        </p:nvSpPr>
        <p:spPr>
          <a:xfrm>
            <a:off x="812803" y="6248211"/>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88406B7-B963-4008-86A9-FB97C889F1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b="1" dirty="0" smtClean="0">
                <a:solidFill>
                  <a:schemeClr val="accent1">
                    <a:lumMod val="50000"/>
                  </a:schemeClr>
                </a:solidFill>
              </a:rPr>
              <a:t>Task Order - Service Level Agreement</a:t>
            </a:r>
            <a:endParaRPr lang="en-IN" dirty="0">
              <a:solidFill>
                <a:schemeClr val="accent1">
                  <a:lumMod val="50000"/>
                </a:schemeClr>
              </a:solidFill>
            </a:endParaRPr>
          </a:p>
        </p:txBody>
      </p:sp>
      <p:sp>
        <p:nvSpPr>
          <p:cNvPr id="4" name="Content Placeholder 3"/>
          <p:cNvSpPr>
            <a:spLocks noGrp="1"/>
          </p:cNvSpPr>
          <p:nvPr>
            <p:ph sz="quarter" idx="1"/>
          </p:nvPr>
        </p:nvSpPr>
        <p:spPr/>
        <p:txBody>
          <a:bodyPr>
            <a:noAutofit/>
          </a:bodyPr>
          <a:lstStyle/>
          <a:p>
            <a:pPr algn="just">
              <a:lnSpc>
                <a:spcPct val="150000"/>
              </a:lnSpc>
            </a:pPr>
            <a:r>
              <a:rPr lang="en-IN" sz="2000" b="1" dirty="0">
                <a:solidFill>
                  <a:schemeClr val="accent1">
                    <a:lumMod val="50000"/>
                  </a:schemeClr>
                </a:solidFill>
              </a:rPr>
              <a:t>Service </a:t>
            </a:r>
            <a:r>
              <a:rPr lang="en-IN" sz="2000" b="1" dirty="0" smtClean="0">
                <a:solidFill>
                  <a:schemeClr val="accent1">
                    <a:lumMod val="50000"/>
                  </a:schemeClr>
                </a:solidFill>
              </a:rPr>
              <a:t>Availability</a:t>
            </a:r>
          </a:p>
          <a:p>
            <a:pPr lvl="1" algn="just">
              <a:lnSpc>
                <a:spcPct val="150000"/>
              </a:lnSpc>
            </a:pPr>
            <a:r>
              <a:rPr lang="en-US" sz="2000" b="1" dirty="0" smtClean="0">
                <a:solidFill>
                  <a:schemeClr val="accent1">
                    <a:lumMod val="50000"/>
                  </a:schemeClr>
                </a:solidFill>
              </a:rPr>
              <a:t>Telephone/Skype </a:t>
            </a:r>
            <a:r>
              <a:rPr lang="en-US" sz="2000" b="1" dirty="0">
                <a:solidFill>
                  <a:schemeClr val="accent1">
                    <a:lumMod val="50000"/>
                  </a:schemeClr>
                </a:solidFill>
              </a:rPr>
              <a:t>support : 9:30 A.M. to 6:30 P.M. IST Monday – </a:t>
            </a:r>
            <a:r>
              <a:rPr lang="en-US" sz="2000" b="1" dirty="0" smtClean="0">
                <a:solidFill>
                  <a:schemeClr val="accent1">
                    <a:lumMod val="50000"/>
                  </a:schemeClr>
                </a:solidFill>
              </a:rPr>
              <a:t>Friday</a:t>
            </a:r>
            <a:endParaRPr lang="en-IN" sz="2000" dirty="0" smtClean="0">
              <a:solidFill>
                <a:schemeClr val="accent1">
                  <a:lumMod val="50000"/>
                </a:schemeClr>
              </a:solidFill>
            </a:endParaRPr>
          </a:p>
          <a:p>
            <a:pPr lvl="1" algn="just">
              <a:lnSpc>
                <a:spcPct val="150000"/>
              </a:lnSpc>
            </a:pPr>
            <a:r>
              <a:rPr lang="en-IN" sz="2000" b="1" dirty="0" smtClean="0">
                <a:solidFill>
                  <a:schemeClr val="accent1">
                    <a:lumMod val="50000"/>
                  </a:schemeClr>
                </a:solidFill>
              </a:rPr>
              <a:t>Email </a:t>
            </a:r>
            <a:r>
              <a:rPr lang="en-IN" sz="2000" b="1" dirty="0">
                <a:solidFill>
                  <a:schemeClr val="accent1">
                    <a:lumMod val="50000"/>
                  </a:schemeClr>
                </a:solidFill>
              </a:rPr>
              <a:t>support: Monitored </a:t>
            </a:r>
            <a:r>
              <a:rPr lang="en-US" sz="2000" b="1" dirty="0">
                <a:solidFill>
                  <a:schemeClr val="accent1">
                    <a:lumMod val="50000"/>
                  </a:schemeClr>
                </a:solidFill>
              </a:rPr>
              <a:t>9:30 A.M. to 6:30 </a:t>
            </a:r>
            <a:r>
              <a:rPr lang="en-US" sz="2000" b="1" dirty="0" smtClean="0">
                <a:solidFill>
                  <a:schemeClr val="accent1">
                    <a:lumMod val="50000"/>
                  </a:schemeClr>
                </a:solidFill>
              </a:rPr>
              <a:t>P.M</a:t>
            </a:r>
            <a:r>
              <a:rPr lang="en-US" sz="2000" b="1" dirty="0">
                <a:solidFill>
                  <a:schemeClr val="accent1">
                    <a:lumMod val="50000"/>
                  </a:schemeClr>
                </a:solidFill>
              </a:rPr>
              <a:t>. IST </a:t>
            </a:r>
            <a:r>
              <a:rPr lang="en-IN" sz="2000" b="1" dirty="0" smtClean="0">
                <a:solidFill>
                  <a:schemeClr val="accent1">
                    <a:lumMod val="50000"/>
                  </a:schemeClr>
                </a:solidFill>
              </a:rPr>
              <a:t>Monday </a:t>
            </a:r>
            <a:r>
              <a:rPr lang="en-IN" sz="2000" b="1" dirty="0">
                <a:solidFill>
                  <a:schemeClr val="accent1">
                    <a:lumMod val="50000"/>
                  </a:schemeClr>
                </a:solidFill>
              </a:rPr>
              <a:t>– </a:t>
            </a:r>
            <a:r>
              <a:rPr lang="en-IN" sz="2000" b="1" dirty="0" smtClean="0">
                <a:solidFill>
                  <a:schemeClr val="accent1">
                    <a:lumMod val="50000"/>
                  </a:schemeClr>
                </a:solidFill>
              </a:rPr>
              <a:t>Friday</a:t>
            </a:r>
          </a:p>
          <a:p>
            <a:pPr marL="365760" lvl="1" indent="0" algn="just">
              <a:lnSpc>
                <a:spcPct val="150000"/>
              </a:lnSpc>
              <a:buNone/>
            </a:pPr>
            <a:r>
              <a:rPr lang="en-IN" sz="2000" dirty="0" smtClean="0">
                <a:solidFill>
                  <a:schemeClr val="accent1">
                    <a:lumMod val="50000"/>
                  </a:schemeClr>
                </a:solidFill>
              </a:rPr>
              <a:t>Calls/Emails </a:t>
            </a:r>
            <a:r>
              <a:rPr lang="en-IN" sz="2000" dirty="0">
                <a:solidFill>
                  <a:schemeClr val="accent1">
                    <a:lumMod val="50000"/>
                  </a:schemeClr>
                </a:solidFill>
              </a:rPr>
              <a:t>received outside of office hours will be collected, however no action can be guaranteed until the next working </a:t>
            </a:r>
            <a:r>
              <a:rPr lang="en-IN" sz="2000" dirty="0" smtClean="0">
                <a:solidFill>
                  <a:schemeClr val="accent1">
                    <a:lumMod val="50000"/>
                  </a:schemeClr>
                </a:solidFill>
              </a:rPr>
              <a:t>day.</a:t>
            </a:r>
          </a:p>
          <a:p>
            <a:pPr marL="365760" lvl="1" indent="0" algn="just">
              <a:lnSpc>
                <a:spcPct val="150000"/>
              </a:lnSpc>
              <a:buNone/>
            </a:pPr>
            <a:r>
              <a:rPr lang="en-IN" sz="2000" dirty="0">
                <a:solidFill>
                  <a:schemeClr val="accent1">
                    <a:lumMod val="50000"/>
                  </a:schemeClr>
                </a:solidFill>
              </a:rPr>
              <a:t>The CONSULTANT's team will be working for 8 hours a day for five days a week starting from Monday to Friday. The CONSULTANT team will be following the CONSULTANT Company’s working calendar.</a:t>
            </a:r>
            <a:endParaRPr lang="en-IN" sz="2000" dirty="0" smtClean="0">
              <a:solidFill>
                <a:schemeClr val="accent1">
                  <a:lumMod val="50000"/>
                </a:schemeClr>
              </a:solidFill>
            </a:endParaRPr>
          </a:p>
        </p:txBody>
      </p:sp>
    </p:spTree>
    <p:extLst>
      <p:ext uri="{BB962C8B-B14F-4D97-AF65-F5344CB8AC3E}">
        <p14:creationId xmlns:p14="http://schemas.microsoft.com/office/powerpoint/2010/main" val="1206351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b="1" dirty="0" smtClean="0">
                <a:solidFill>
                  <a:schemeClr val="accent1">
                    <a:lumMod val="50000"/>
                  </a:schemeClr>
                </a:solidFill>
              </a:rPr>
              <a:t>Task Order - Service Level Agreement</a:t>
            </a:r>
            <a:endParaRPr lang="en-IN" dirty="0">
              <a:solidFill>
                <a:schemeClr val="accent1">
                  <a:lumMod val="50000"/>
                </a:schemeClr>
              </a:solidFill>
            </a:endParaRPr>
          </a:p>
        </p:txBody>
      </p:sp>
      <p:sp>
        <p:nvSpPr>
          <p:cNvPr id="4" name="Content Placeholder 3"/>
          <p:cNvSpPr>
            <a:spLocks noGrp="1"/>
          </p:cNvSpPr>
          <p:nvPr>
            <p:ph sz="quarter" idx="1"/>
          </p:nvPr>
        </p:nvSpPr>
        <p:spPr/>
        <p:txBody>
          <a:bodyPr>
            <a:noAutofit/>
          </a:bodyPr>
          <a:lstStyle/>
          <a:p>
            <a:pPr algn="just">
              <a:lnSpc>
                <a:spcPct val="150000"/>
              </a:lnSpc>
            </a:pPr>
            <a:r>
              <a:rPr lang="en-IN" sz="2000" b="1" dirty="0" smtClean="0">
                <a:solidFill>
                  <a:schemeClr val="accent1">
                    <a:lumMod val="50000"/>
                  </a:schemeClr>
                </a:solidFill>
              </a:rPr>
              <a:t>Service Requests</a:t>
            </a:r>
          </a:p>
          <a:p>
            <a:pPr marL="365760" lvl="1" indent="0" algn="just">
              <a:lnSpc>
                <a:spcPct val="150000"/>
              </a:lnSpc>
              <a:buNone/>
            </a:pPr>
            <a:r>
              <a:rPr lang="en-IN" sz="2000" dirty="0" smtClean="0">
                <a:solidFill>
                  <a:schemeClr val="accent1">
                    <a:lumMod val="50000"/>
                  </a:schemeClr>
                </a:solidFill>
              </a:rPr>
              <a:t>The CONSULTANT will </a:t>
            </a:r>
            <a:r>
              <a:rPr lang="en-IN" sz="2000" dirty="0">
                <a:solidFill>
                  <a:schemeClr val="accent1">
                    <a:lumMod val="50000"/>
                  </a:schemeClr>
                </a:solidFill>
              </a:rPr>
              <a:t>respond to service related incidents and/or requests submitted by the </a:t>
            </a:r>
            <a:r>
              <a:rPr lang="en-IN" sz="2000" dirty="0" smtClean="0">
                <a:solidFill>
                  <a:schemeClr val="accent1">
                    <a:lumMod val="50000"/>
                  </a:schemeClr>
                </a:solidFill>
              </a:rPr>
              <a:t>CLIENT within </a:t>
            </a:r>
            <a:r>
              <a:rPr lang="en-IN" sz="2000" dirty="0">
                <a:solidFill>
                  <a:schemeClr val="accent1">
                    <a:lumMod val="50000"/>
                  </a:schemeClr>
                </a:solidFill>
              </a:rPr>
              <a:t>the following time frames: </a:t>
            </a:r>
            <a:endParaRPr lang="en-IN" sz="2000" dirty="0" smtClean="0">
              <a:solidFill>
                <a:schemeClr val="accent1">
                  <a:lumMod val="50000"/>
                </a:schemeClr>
              </a:solidFill>
            </a:endParaRPr>
          </a:p>
          <a:p>
            <a:pPr lvl="1" algn="just">
              <a:lnSpc>
                <a:spcPct val="150000"/>
              </a:lnSpc>
            </a:pPr>
            <a:r>
              <a:rPr lang="en-IN" sz="2000" dirty="0" smtClean="0">
                <a:solidFill>
                  <a:schemeClr val="accent1">
                    <a:lumMod val="50000"/>
                  </a:schemeClr>
                </a:solidFill>
              </a:rPr>
              <a:t>0-4 </a:t>
            </a:r>
            <a:r>
              <a:rPr lang="en-IN" sz="2000" dirty="0">
                <a:solidFill>
                  <a:schemeClr val="accent1">
                    <a:lumMod val="50000"/>
                  </a:schemeClr>
                </a:solidFill>
              </a:rPr>
              <a:t>hours (during business hours) for issues classified as </a:t>
            </a:r>
            <a:r>
              <a:rPr lang="en-IN" sz="2000" b="1" dirty="0" smtClean="0">
                <a:solidFill>
                  <a:schemeClr val="accent1">
                    <a:lumMod val="50000"/>
                  </a:schemeClr>
                </a:solidFill>
              </a:rPr>
              <a:t>Immediate </a:t>
            </a:r>
            <a:r>
              <a:rPr lang="en-IN" sz="2000" dirty="0" smtClean="0">
                <a:solidFill>
                  <a:schemeClr val="accent1">
                    <a:lumMod val="50000"/>
                  </a:schemeClr>
                </a:solidFill>
              </a:rPr>
              <a:t>priority/</a:t>
            </a:r>
            <a:r>
              <a:rPr lang="en-IN" sz="2000" b="1" dirty="0">
                <a:solidFill>
                  <a:schemeClr val="accent1">
                    <a:lumMod val="50000"/>
                  </a:schemeClr>
                </a:solidFill>
              </a:rPr>
              <a:t>Showstopper</a:t>
            </a:r>
            <a:r>
              <a:rPr lang="en-IN" sz="2000" dirty="0">
                <a:solidFill>
                  <a:schemeClr val="accent1">
                    <a:lumMod val="50000"/>
                  </a:schemeClr>
                </a:solidFill>
              </a:rPr>
              <a:t> .</a:t>
            </a:r>
            <a:endParaRPr lang="en-IN" sz="2000" dirty="0" smtClean="0">
              <a:solidFill>
                <a:schemeClr val="accent1">
                  <a:lumMod val="50000"/>
                </a:schemeClr>
              </a:solidFill>
            </a:endParaRPr>
          </a:p>
          <a:p>
            <a:pPr lvl="1" algn="just">
              <a:lnSpc>
                <a:spcPct val="150000"/>
              </a:lnSpc>
            </a:pPr>
            <a:r>
              <a:rPr lang="en-IN" sz="2000" dirty="0" smtClean="0">
                <a:solidFill>
                  <a:schemeClr val="accent1">
                    <a:lumMod val="50000"/>
                  </a:schemeClr>
                </a:solidFill>
              </a:rPr>
              <a:t>0-8 </a:t>
            </a:r>
            <a:r>
              <a:rPr lang="en-IN" sz="2000" dirty="0">
                <a:solidFill>
                  <a:schemeClr val="accent1">
                    <a:lumMod val="50000"/>
                  </a:schemeClr>
                </a:solidFill>
              </a:rPr>
              <a:t>hours (during business hours) </a:t>
            </a:r>
            <a:r>
              <a:rPr lang="en-IN" sz="2000" dirty="0" smtClean="0">
                <a:solidFill>
                  <a:schemeClr val="accent1">
                    <a:lumMod val="50000"/>
                  </a:schemeClr>
                </a:solidFill>
              </a:rPr>
              <a:t>for </a:t>
            </a:r>
            <a:r>
              <a:rPr lang="en-IN" sz="2000" dirty="0">
                <a:solidFill>
                  <a:schemeClr val="accent1">
                    <a:lumMod val="50000"/>
                  </a:schemeClr>
                </a:solidFill>
              </a:rPr>
              <a:t>issues classified as </a:t>
            </a:r>
            <a:r>
              <a:rPr lang="en-IN" sz="2000" b="1" dirty="0" smtClean="0">
                <a:solidFill>
                  <a:schemeClr val="accent1">
                    <a:lumMod val="50000"/>
                  </a:schemeClr>
                </a:solidFill>
              </a:rPr>
              <a:t>High</a:t>
            </a:r>
            <a:r>
              <a:rPr lang="en-IN" sz="2000" dirty="0" smtClean="0">
                <a:solidFill>
                  <a:schemeClr val="accent1">
                    <a:lumMod val="50000"/>
                  </a:schemeClr>
                </a:solidFill>
              </a:rPr>
              <a:t> priority</a:t>
            </a:r>
            <a:r>
              <a:rPr lang="en-IN" sz="2000" dirty="0">
                <a:solidFill>
                  <a:schemeClr val="accent1">
                    <a:lumMod val="50000"/>
                  </a:schemeClr>
                </a:solidFill>
              </a:rPr>
              <a:t>.</a:t>
            </a:r>
          </a:p>
          <a:p>
            <a:pPr lvl="1" algn="just">
              <a:lnSpc>
                <a:spcPct val="150000"/>
              </a:lnSpc>
            </a:pPr>
            <a:r>
              <a:rPr lang="en-IN" sz="2000" dirty="0" smtClean="0">
                <a:solidFill>
                  <a:schemeClr val="accent1">
                    <a:lumMod val="50000"/>
                  </a:schemeClr>
                </a:solidFill>
              </a:rPr>
              <a:t>Within </a:t>
            </a:r>
            <a:r>
              <a:rPr lang="en-IN" sz="2000" dirty="0">
                <a:solidFill>
                  <a:schemeClr val="accent1">
                    <a:lumMod val="50000"/>
                  </a:schemeClr>
                </a:solidFill>
              </a:rPr>
              <a:t>48 hours for issues classified as </a:t>
            </a:r>
            <a:r>
              <a:rPr lang="en-IN" sz="2000" b="1" dirty="0">
                <a:solidFill>
                  <a:schemeClr val="accent1">
                    <a:lumMod val="50000"/>
                  </a:schemeClr>
                </a:solidFill>
              </a:rPr>
              <a:t>Medium</a:t>
            </a:r>
            <a:r>
              <a:rPr lang="en-IN" sz="2000" dirty="0">
                <a:solidFill>
                  <a:schemeClr val="accent1">
                    <a:lumMod val="50000"/>
                  </a:schemeClr>
                </a:solidFill>
              </a:rPr>
              <a:t> priority.</a:t>
            </a:r>
          </a:p>
          <a:p>
            <a:pPr lvl="1" algn="just">
              <a:lnSpc>
                <a:spcPct val="150000"/>
              </a:lnSpc>
            </a:pPr>
            <a:r>
              <a:rPr lang="en-IN" sz="2000" dirty="0" smtClean="0">
                <a:solidFill>
                  <a:schemeClr val="accent1">
                    <a:lumMod val="50000"/>
                  </a:schemeClr>
                </a:solidFill>
              </a:rPr>
              <a:t>Within </a:t>
            </a:r>
            <a:r>
              <a:rPr lang="en-IN" sz="2000" dirty="0">
                <a:solidFill>
                  <a:schemeClr val="accent1">
                    <a:lumMod val="50000"/>
                  </a:schemeClr>
                </a:solidFill>
              </a:rPr>
              <a:t>5 working days for issues classified as </a:t>
            </a:r>
            <a:r>
              <a:rPr lang="en-IN" sz="2000" b="1" dirty="0">
                <a:solidFill>
                  <a:schemeClr val="accent1">
                    <a:lumMod val="50000"/>
                  </a:schemeClr>
                </a:solidFill>
              </a:rPr>
              <a:t>Low</a:t>
            </a:r>
            <a:r>
              <a:rPr lang="en-IN" sz="2000" dirty="0">
                <a:solidFill>
                  <a:schemeClr val="accent1">
                    <a:lumMod val="50000"/>
                  </a:schemeClr>
                </a:solidFill>
              </a:rPr>
              <a:t> priority.</a:t>
            </a:r>
          </a:p>
          <a:p>
            <a:pPr algn="just">
              <a:lnSpc>
                <a:spcPct val="150000"/>
              </a:lnSpc>
            </a:pPr>
            <a:endParaRPr lang="en-IN" sz="2000" dirty="0">
              <a:solidFill>
                <a:schemeClr val="accent1">
                  <a:lumMod val="50000"/>
                </a:schemeClr>
              </a:solidFill>
            </a:endParaRPr>
          </a:p>
        </p:txBody>
      </p:sp>
    </p:spTree>
    <p:extLst>
      <p:ext uri="{BB962C8B-B14F-4D97-AF65-F5344CB8AC3E}">
        <p14:creationId xmlns:p14="http://schemas.microsoft.com/office/powerpoint/2010/main" val="2800442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1">
                    <a:lumMod val="50000"/>
                  </a:schemeClr>
                </a:solidFill>
              </a:rPr>
              <a:t>Why </a:t>
            </a:r>
            <a:r>
              <a:rPr lang="en-US" b="1" dirty="0" err="1" smtClean="0">
                <a:solidFill>
                  <a:schemeClr val="accent1">
                    <a:lumMod val="50000"/>
                  </a:schemeClr>
                </a:solidFill>
              </a:rPr>
              <a:t>Fortunesoft</a:t>
            </a:r>
            <a:r>
              <a:rPr lang="en-US" b="1" dirty="0" smtClean="0">
                <a:solidFill>
                  <a:schemeClr val="accent1">
                    <a:lumMod val="50000"/>
                  </a:schemeClr>
                </a:solidFill>
              </a:rPr>
              <a:t>?</a:t>
            </a:r>
            <a:endParaRPr lang="en-US" dirty="0"/>
          </a:p>
        </p:txBody>
      </p:sp>
      <p:pic>
        <p:nvPicPr>
          <p:cNvPr id="36866" name="Picture 2" descr="http://www.fortunesoftit.com/wp-content/uploads/2015/06/calender.png"/>
          <p:cNvPicPr>
            <a:picLocks noChangeAspect="1" noChangeArrowheads="1"/>
          </p:cNvPicPr>
          <p:nvPr/>
        </p:nvPicPr>
        <p:blipFill>
          <a:blip r:embed="rId3"/>
          <a:srcRect/>
          <a:stretch>
            <a:fillRect/>
          </a:stretch>
        </p:blipFill>
        <p:spPr bwMode="auto">
          <a:xfrm>
            <a:off x="1633855" y="1676400"/>
            <a:ext cx="914400" cy="914400"/>
          </a:xfrm>
          <a:prstGeom prst="rect">
            <a:avLst/>
          </a:prstGeom>
          <a:noFill/>
        </p:spPr>
      </p:pic>
      <p:pic>
        <p:nvPicPr>
          <p:cNvPr id="36868" name="Picture 4" descr="http://www.fortunesoftit.com/wp-content/uploads/2015/06/team.png"/>
          <p:cNvPicPr>
            <a:picLocks noChangeAspect="1" noChangeArrowheads="1"/>
          </p:cNvPicPr>
          <p:nvPr/>
        </p:nvPicPr>
        <p:blipFill>
          <a:blip r:embed="rId4"/>
          <a:srcRect/>
          <a:stretch>
            <a:fillRect/>
          </a:stretch>
        </p:blipFill>
        <p:spPr bwMode="auto">
          <a:xfrm>
            <a:off x="1633855" y="2727960"/>
            <a:ext cx="914400" cy="914400"/>
          </a:xfrm>
          <a:prstGeom prst="rect">
            <a:avLst/>
          </a:prstGeom>
          <a:noFill/>
        </p:spPr>
      </p:pic>
      <p:pic>
        <p:nvPicPr>
          <p:cNvPr id="36872" name="Picture 8" descr="http://www.fortunesoftit.com/wp-content/uploads/2015/06/mobile.png"/>
          <p:cNvPicPr>
            <a:picLocks noChangeAspect="1" noChangeArrowheads="1"/>
          </p:cNvPicPr>
          <p:nvPr/>
        </p:nvPicPr>
        <p:blipFill>
          <a:blip r:embed="rId5"/>
          <a:srcRect/>
          <a:stretch>
            <a:fillRect/>
          </a:stretch>
        </p:blipFill>
        <p:spPr bwMode="auto">
          <a:xfrm>
            <a:off x="1633855" y="3718560"/>
            <a:ext cx="914400" cy="914400"/>
          </a:xfrm>
          <a:prstGeom prst="rect">
            <a:avLst/>
          </a:prstGeom>
          <a:noFill/>
        </p:spPr>
      </p:pic>
      <p:pic>
        <p:nvPicPr>
          <p:cNvPr id="36874" name="Picture 10" descr="http://www.fortunesoftit.com/wp-content/uploads/2015/06/cyclic.png"/>
          <p:cNvPicPr>
            <a:picLocks noChangeAspect="1" noChangeArrowheads="1"/>
          </p:cNvPicPr>
          <p:nvPr/>
        </p:nvPicPr>
        <p:blipFill>
          <a:blip r:embed="rId6"/>
          <a:srcRect/>
          <a:stretch>
            <a:fillRect/>
          </a:stretch>
        </p:blipFill>
        <p:spPr bwMode="auto">
          <a:xfrm>
            <a:off x="1633855" y="4800600"/>
            <a:ext cx="914400" cy="914400"/>
          </a:xfrm>
          <a:prstGeom prst="rect">
            <a:avLst/>
          </a:prstGeom>
          <a:noFill/>
        </p:spPr>
      </p:pic>
      <p:pic>
        <p:nvPicPr>
          <p:cNvPr id="36876" name="Picture 12" descr="http://www.fortunesoftit.com/wp-content/uploads/2015/06/web.png"/>
          <p:cNvPicPr>
            <a:picLocks noChangeAspect="1" noChangeArrowheads="1"/>
          </p:cNvPicPr>
          <p:nvPr/>
        </p:nvPicPr>
        <p:blipFill>
          <a:blip r:embed="rId7"/>
          <a:srcRect/>
          <a:stretch>
            <a:fillRect/>
          </a:stretch>
        </p:blipFill>
        <p:spPr bwMode="auto">
          <a:xfrm>
            <a:off x="6388735" y="1615440"/>
            <a:ext cx="914400" cy="914400"/>
          </a:xfrm>
          <a:prstGeom prst="rect">
            <a:avLst/>
          </a:prstGeom>
          <a:noFill/>
        </p:spPr>
      </p:pic>
      <p:pic>
        <p:nvPicPr>
          <p:cNvPr id="36878" name="Picture 14" descr="http://www.fortunesoftit.com/wp-content/uploads/2015/06/hand.png"/>
          <p:cNvPicPr>
            <a:picLocks noChangeAspect="1" noChangeArrowheads="1"/>
          </p:cNvPicPr>
          <p:nvPr/>
        </p:nvPicPr>
        <p:blipFill>
          <a:blip r:embed="rId8"/>
          <a:srcRect/>
          <a:stretch>
            <a:fillRect/>
          </a:stretch>
        </p:blipFill>
        <p:spPr bwMode="auto">
          <a:xfrm>
            <a:off x="6388735" y="2697480"/>
            <a:ext cx="914400" cy="914400"/>
          </a:xfrm>
          <a:prstGeom prst="rect">
            <a:avLst/>
          </a:prstGeom>
          <a:noFill/>
        </p:spPr>
      </p:pic>
      <p:pic>
        <p:nvPicPr>
          <p:cNvPr id="36880" name="Picture 16" descr="http://www.fortunesoftit.com/wp-content/uploads/2015/06/price.png"/>
          <p:cNvPicPr>
            <a:picLocks noChangeAspect="1" noChangeArrowheads="1"/>
          </p:cNvPicPr>
          <p:nvPr/>
        </p:nvPicPr>
        <p:blipFill>
          <a:blip r:embed="rId9"/>
          <a:srcRect/>
          <a:stretch>
            <a:fillRect/>
          </a:stretch>
        </p:blipFill>
        <p:spPr bwMode="auto">
          <a:xfrm>
            <a:off x="6388735" y="3764280"/>
            <a:ext cx="914400" cy="914400"/>
          </a:xfrm>
          <a:prstGeom prst="rect">
            <a:avLst/>
          </a:prstGeom>
          <a:noFill/>
        </p:spPr>
      </p:pic>
      <p:pic>
        <p:nvPicPr>
          <p:cNvPr id="36882" name="Picture 18" descr="http://www.fortunesoftit.com/wp-content/uploads/2015/06/www.png"/>
          <p:cNvPicPr>
            <a:picLocks noChangeAspect="1" noChangeArrowheads="1"/>
          </p:cNvPicPr>
          <p:nvPr/>
        </p:nvPicPr>
        <p:blipFill>
          <a:blip r:embed="rId10"/>
          <a:srcRect/>
          <a:stretch>
            <a:fillRect/>
          </a:stretch>
        </p:blipFill>
        <p:spPr bwMode="auto">
          <a:xfrm>
            <a:off x="6388735" y="4861560"/>
            <a:ext cx="914400" cy="914400"/>
          </a:xfrm>
          <a:prstGeom prst="rect">
            <a:avLst/>
          </a:prstGeom>
          <a:noFill/>
        </p:spPr>
      </p:pic>
      <p:sp>
        <p:nvSpPr>
          <p:cNvPr id="14" name="TextBox 13"/>
          <p:cNvSpPr txBox="1"/>
          <p:nvPr/>
        </p:nvSpPr>
        <p:spPr>
          <a:xfrm>
            <a:off x="2682242" y="2804164"/>
            <a:ext cx="2615973" cy="646331"/>
          </a:xfrm>
          <a:prstGeom prst="rect">
            <a:avLst/>
          </a:prstGeom>
          <a:noFill/>
        </p:spPr>
        <p:txBody>
          <a:bodyPr wrap="none" rtlCol="0">
            <a:spAutoFit/>
          </a:bodyPr>
          <a:lstStyle/>
          <a:p>
            <a:r>
              <a:rPr lang="en-US" dirty="0" smtClean="0">
                <a:solidFill>
                  <a:schemeClr val="accent1">
                    <a:lumMod val="50000"/>
                  </a:schemeClr>
                </a:solidFill>
              </a:rPr>
              <a:t>Innovative Team Members </a:t>
            </a:r>
            <a:br>
              <a:rPr lang="en-US" dirty="0" smtClean="0">
                <a:solidFill>
                  <a:schemeClr val="accent1">
                    <a:lumMod val="50000"/>
                  </a:schemeClr>
                </a:solidFill>
              </a:rPr>
            </a:br>
            <a:r>
              <a:rPr lang="en-US" dirty="0" smtClean="0">
                <a:solidFill>
                  <a:schemeClr val="accent1">
                    <a:lumMod val="50000"/>
                  </a:schemeClr>
                </a:solidFill>
              </a:rPr>
              <a:t>with Web 2.0 Expertise</a:t>
            </a:r>
          </a:p>
        </p:txBody>
      </p:sp>
      <p:sp>
        <p:nvSpPr>
          <p:cNvPr id="16" name="TextBox 15"/>
          <p:cNvSpPr txBox="1"/>
          <p:nvPr/>
        </p:nvSpPr>
        <p:spPr>
          <a:xfrm>
            <a:off x="2682243" y="3810004"/>
            <a:ext cx="1923091" cy="646331"/>
          </a:xfrm>
          <a:prstGeom prst="rect">
            <a:avLst/>
          </a:prstGeom>
          <a:noFill/>
        </p:spPr>
        <p:txBody>
          <a:bodyPr wrap="none" rtlCol="0">
            <a:spAutoFit/>
          </a:bodyPr>
          <a:lstStyle/>
          <a:p>
            <a:r>
              <a:rPr lang="en-US" dirty="0" smtClean="0">
                <a:solidFill>
                  <a:schemeClr val="accent1">
                    <a:lumMod val="50000"/>
                  </a:schemeClr>
                </a:solidFill>
              </a:rPr>
              <a:t>Strong Technology </a:t>
            </a:r>
            <a:br>
              <a:rPr lang="en-US" dirty="0" smtClean="0">
                <a:solidFill>
                  <a:schemeClr val="accent1">
                    <a:lumMod val="50000"/>
                  </a:schemeClr>
                </a:solidFill>
              </a:rPr>
            </a:br>
            <a:r>
              <a:rPr lang="en-US" dirty="0" smtClean="0">
                <a:solidFill>
                  <a:schemeClr val="accent1">
                    <a:lumMod val="50000"/>
                  </a:schemeClr>
                </a:solidFill>
              </a:rPr>
              <a:t>Expertise</a:t>
            </a:r>
          </a:p>
        </p:txBody>
      </p:sp>
      <p:sp>
        <p:nvSpPr>
          <p:cNvPr id="17" name="TextBox 16"/>
          <p:cNvSpPr txBox="1"/>
          <p:nvPr/>
        </p:nvSpPr>
        <p:spPr>
          <a:xfrm>
            <a:off x="2682243" y="4876804"/>
            <a:ext cx="2224263" cy="646331"/>
          </a:xfrm>
          <a:prstGeom prst="rect">
            <a:avLst/>
          </a:prstGeom>
          <a:noFill/>
        </p:spPr>
        <p:txBody>
          <a:bodyPr wrap="none" rtlCol="0">
            <a:spAutoFit/>
          </a:bodyPr>
          <a:lstStyle/>
          <a:p>
            <a:pPr fontAlgn="base"/>
            <a:r>
              <a:rPr lang="en-US" dirty="0" smtClean="0">
                <a:solidFill>
                  <a:schemeClr val="accent1">
                    <a:lumMod val="50000"/>
                  </a:schemeClr>
                </a:solidFill>
              </a:rPr>
              <a:t>Full-cycle services in </a:t>
            </a:r>
            <a:br>
              <a:rPr lang="en-US" dirty="0" smtClean="0">
                <a:solidFill>
                  <a:schemeClr val="accent1">
                    <a:lumMod val="50000"/>
                  </a:schemeClr>
                </a:solidFill>
              </a:rPr>
            </a:br>
            <a:r>
              <a:rPr lang="en-US" dirty="0" smtClean="0">
                <a:solidFill>
                  <a:schemeClr val="accent1">
                    <a:lumMod val="50000"/>
                  </a:schemeClr>
                </a:solidFill>
              </a:rPr>
              <a:t>software development</a:t>
            </a:r>
            <a:endParaRPr lang="en-US" dirty="0">
              <a:solidFill>
                <a:schemeClr val="accent1">
                  <a:lumMod val="50000"/>
                </a:schemeClr>
              </a:solidFill>
            </a:endParaRPr>
          </a:p>
        </p:txBody>
      </p:sp>
      <p:sp>
        <p:nvSpPr>
          <p:cNvPr id="18" name="TextBox 17"/>
          <p:cNvSpPr txBox="1"/>
          <p:nvPr/>
        </p:nvSpPr>
        <p:spPr>
          <a:xfrm>
            <a:off x="2682242" y="1767842"/>
            <a:ext cx="2302233" cy="646331"/>
          </a:xfrm>
          <a:prstGeom prst="rect">
            <a:avLst/>
          </a:prstGeom>
          <a:noFill/>
        </p:spPr>
        <p:txBody>
          <a:bodyPr wrap="none" rtlCol="0">
            <a:spAutoFit/>
          </a:bodyPr>
          <a:lstStyle/>
          <a:p>
            <a:pPr algn="just" fontAlgn="base"/>
            <a:r>
              <a:rPr lang="en-US" dirty="0" smtClean="0">
                <a:solidFill>
                  <a:schemeClr val="accent1">
                    <a:lumMod val="50000"/>
                  </a:schemeClr>
                </a:solidFill>
              </a:rPr>
              <a:t>Industry experience of </a:t>
            </a:r>
            <a:br>
              <a:rPr lang="en-US" dirty="0" smtClean="0">
                <a:solidFill>
                  <a:schemeClr val="accent1">
                    <a:lumMod val="50000"/>
                  </a:schemeClr>
                </a:solidFill>
              </a:rPr>
            </a:br>
            <a:r>
              <a:rPr lang="en-US" dirty="0" smtClean="0">
                <a:solidFill>
                  <a:schemeClr val="accent1">
                    <a:lumMod val="50000"/>
                  </a:schemeClr>
                </a:solidFill>
              </a:rPr>
              <a:t>more than 9+ years</a:t>
            </a:r>
            <a:endParaRPr lang="en-US" dirty="0">
              <a:solidFill>
                <a:schemeClr val="accent1">
                  <a:lumMod val="50000"/>
                </a:schemeClr>
              </a:solidFill>
            </a:endParaRPr>
          </a:p>
        </p:txBody>
      </p:sp>
      <p:sp>
        <p:nvSpPr>
          <p:cNvPr id="19" name="TextBox 18"/>
          <p:cNvSpPr txBox="1"/>
          <p:nvPr/>
        </p:nvSpPr>
        <p:spPr>
          <a:xfrm>
            <a:off x="7391400" y="1752600"/>
            <a:ext cx="2411238" cy="646331"/>
          </a:xfrm>
          <a:prstGeom prst="rect">
            <a:avLst/>
          </a:prstGeom>
          <a:noFill/>
        </p:spPr>
        <p:txBody>
          <a:bodyPr wrap="none" rtlCol="0">
            <a:spAutoFit/>
          </a:bodyPr>
          <a:lstStyle/>
          <a:p>
            <a:pPr algn="just" fontAlgn="base"/>
            <a:r>
              <a:rPr lang="en-US" dirty="0" smtClean="0">
                <a:solidFill>
                  <a:schemeClr val="accent1">
                    <a:lumMod val="50000"/>
                  </a:schemeClr>
                </a:solidFill>
              </a:rPr>
              <a:t>Specialization in custom </a:t>
            </a:r>
            <a:br>
              <a:rPr lang="en-US" dirty="0" smtClean="0">
                <a:solidFill>
                  <a:schemeClr val="accent1">
                    <a:lumMod val="50000"/>
                  </a:schemeClr>
                </a:solidFill>
              </a:rPr>
            </a:br>
            <a:r>
              <a:rPr lang="en-US" dirty="0" smtClean="0">
                <a:solidFill>
                  <a:schemeClr val="accent1">
                    <a:lumMod val="50000"/>
                  </a:schemeClr>
                </a:solidFill>
              </a:rPr>
              <a:t>design &amp; development</a:t>
            </a:r>
            <a:endParaRPr lang="en-US" dirty="0">
              <a:solidFill>
                <a:schemeClr val="accent1">
                  <a:lumMod val="50000"/>
                </a:schemeClr>
              </a:solidFill>
            </a:endParaRPr>
          </a:p>
        </p:txBody>
      </p:sp>
      <p:sp>
        <p:nvSpPr>
          <p:cNvPr id="20" name="TextBox 19"/>
          <p:cNvSpPr txBox="1"/>
          <p:nvPr/>
        </p:nvSpPr>
        <p:spPr>
          <a:xfrm>
            <a:off x="7406640" y="2773684"/>
            <a:ext cx="2379562" cy="646331"/>
          </a:xfrm>
          <a:prstGeom prst="rect">
            <a:avLst/>
          </a:prstGeom>
          <a:noFill/>
        </p:spPr>
        <p:txBody>
          <a:bodyPr wrap="none" rtlCol="0">
            <a:spAutoFit/>
          </a:bodyPr>
          <a:lstStyle/>
          <a:p>
            <a:pPr fontAlgn="base"/>
            <a:r>
              <a:rPr lang="en-US" dirty="0" smtClean="0">
                <a:solidFill>
                  <a:schemeClr val="accent1">
                    <a:lumMod val="50000"/>
                  </a:schemeClr>
                </a:solidFill>
              </a:rPr>
              <a:t>Quality driven delivery </a:t>
            </a:r>
            <a:br>
              <a:rPr lang="en-US" dirty="0" smtClean="0">
                <a:solidFill>
                  <a:schemeClr val="accent1">
                    <a:lumMod val="50000"/>
                  </a:schemeClr>
                </a:solidFill>
              </a:rPr>
            </a:br>
            <a:r>
              <a:rPr lang="en-US" dirty="0" smtClean="0">
                <a:solidFill>
                  <a:schemeClr val="accent1">
                    <a:lumMod val="50000"/>
                  </a:schemeClr>
                </a:solidFill>
              </a:rPr>
              <a:t>service model</a:t>
            </a:r>
            <a:endParaRPr lang="en-US" dirty="0">
              <a:solidFill>
                <a:schemeClr val="accent1">
                  <a:lumMod val="50000"/>
                </a:schemeClr>
              </a:solidFill>
            </a:endParaRPr>
          </a:p>
        </p:txBody>
      </p:sp>
      <p:sp>
        <p:nvSpPr>
          <p:cNvPr id="21" name="TextBox 20"/>
          <p:cNvSpPr txBox="1"/>
          <p:nvPr/>
        </p:nvSpPr>
        <p:spPr>
          <a:xfrm>
            <a:off x="7406642" y="3855720"/>
            <a:ext cx="1864549" cy="646331"/>
          </a:xfrm>
          <a:prstGeom prst="rect">
            <a:avLst/>
          </a:prstGeom>
          <a:noFill/>
        </p:spPr>
        <p:txBody>
          <a:bodyPr wrap="none" rtlCol="0">
            <a:spAutoFit/>
          </a:bodyPr>
          <a:lstStyle/>
          <a:p>
            <a:pPr fontAlgn="base"/>
            <a:r>
              <a:rPr lang="en-US" dirty="0" smtClean="0">
                <a:solidFill>
                  <a:schemeClr val="accent1">
                    <a:lumMod val="50000"/>
                  </a:schemeClr>
                </a:solidFill>
              </a:rPr>
              <a:t>Save your project </a:t>
            </a:r>
            <a:br>
              <a:rPr lang="en-US" dirty="0" smtClean="0">
                <a:solidFill>
                  <a:schemeClr val="accent1">
                    <a:lumMod val="50000"/>
                  </a:schemeClr>
                </a:solidFill>
              </a:rPr>
            </a:br>
            <a:r>
              <a:rPr lang="en-US" dirty="0" smtClean="0">
                <a:solidFill>
                  <a:schemeClr val="accent1">
                    <a:lumMod val="50000"/>
                  </a:schemeClr>
                </a:solidFill>
              </a:rPr>
              <a:t>cost up to 40%</a:t>
            </a:r>
            <a:endParaRPr lang="en-US" dirty="0">
              <a:solidFill>
                <a:schemeClr val="accent1">
                  <a:lumMod val="50000"/>
                </a:schemeClr>
              </a:solidFill>
            </a:endParaRPr>
          </a:p>
        </p:txBody>
      </p:sp>
      <p:sp>
        <p:nvSpPr>
          <p:cNvPr id="22" name="TextBox 21"/>
          <p:cNvSpPr txBox="1"/>
          <p:nvPr/>
        </p:nvSpPr>
        <p:spPr>
          <a:xfrm>
            <a:off x="7406642" y="4953004"/>
            <a:ext cx="2771913" cy="646331"/>
          </a:xfrm>
          <a:prstGeom prst="rect">
            <a:avLst/>
          </a:prstGeom>
          <a:noFill/>
        </p:spPr>
        <p:txBody>
          <a:bodyPr wrap="none" rtlCol="0">
            <a:spAutoFit/>
          </a:bodyPr>
          <a:lstStyle/>
          <a:p>
            <a:pPr fontAlgn="base"/>
            <a:r>
              <a:rPr lang="en-US" dirty="0" smtClean="0">
                <a:solidFill>
                  <a:schemeClr val="accent1">
                    <a:lumMod val="50000"/>
                  </a:schemeClr>
                </a:solidFill>
              </a:rPr>
              <a:t>Global performance based </a:t>
            </a:r>
            <a:br>
              <a:rPr lang="en-US" dirty="0" smtClean="0">
                <a:solidFill>
                  <a:schemeClr val="accent1">
                    <a:lumMod val="50000"/>
                  </a:schemeClr>
                </a:solidFill>
              </a:rPr>
            </a:br>
            <a:r>
              <a:rPr lang="en-US" dirty="0" smtClean="0">
                <a:solidFill>
                  <a:schemeClr val="accent1">
                    <a:lumMod val="50000"/>
                  </a:schemeClr>
                </a:solidFill>
              </a:rPr>
              <a:t>project management</a:t>
            </a:r>
          </a:p>
        </p:txBody>
      </p:sp>
    </p:spTree>
    <p:extLst>
      <p:ext uri="{BB962C8B-B14F-4D97-AF65-F5344CB8AC3E}">
        <p14:creationId xmlns:p14="http://schemas.microsoft.com/office/powerpoint/2010/main" val="189368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par>
                                <p:cTn id="8" presetID="10" presetClass="entr" presetSubtype="0" fill="hold"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transition="in" filter="fade">
                                      <p:cBhvr>
                                        <p:cTn id="10" dur="500"/>
                                        <p:tgtEl>
                                          <p:spTgt spid="36868"/>
                                        </p:tgtEl>
                                      </p:cBhvr>
                                    </p:animEffect>
                                  </p:childTnLst>
                                </p:cTn>
                              </p:par>
                              <p:par>
                                <p:cTn id="11" presetID="10" presetClass="entr" presetSubtype="0" fill="hold" nodeType="withEffect">
                                  <p:stCondLst>
                                    <p:cond delay="0"/>
                                  </p:stCondLst>
                                  <p:childTnLst>
                                    <p:set>
                                      <p:cBhvr>
                                        <p:cTn id="12" dur="1" fill="hold">
                                          <p:stCondLst>
                                            <p:cond delay="0"/>
                                          </p:stCondLst>
                                        </p:cTn>
                                        <p:tgtEl>
                                          <p:spTgt spid="36872"/>
                                        </p:tgtEl>
                                        <p:attrNameLst>
                                          <p:attrName>style.visibility</p:attrName>
                                        </p:attrNameLst>
                                      </p:cBhvr>
                                      <p:to>
                                        <p:strVal val="visible"/>
                                      </p:to>
                                    </p:set>
                                    <p:animEffect transition="in" filter="fade">
                                      <p:cBhvr>
                                        <p:cTn id="13" dur="500"/>
                                        <p:tgtEl>
                                          <p:spTgt spid="36872"/>
                                        </p:tgtEl>
                                      </p:cBhvr>
                                    </p:animEffect>
                                  </p:childTnLst>
                                </p:cTn>
                              </p:par>
                              <p:par>
                                <p:cTn id="14" presetID="10" presetClass="entr" presetSubtype="0" fill="hold" nodeType="withEffect">
                                  <p:stCondLst>
                                    <p:cond delay="0"/>
                                  </p:stCondLst>
                                  <p:childTnLst>
                                    <p:set>
                                      <p:cBhvr>
                                        <p:cTn id="15" dur="1" fill="hold">
                                          <p:stCondLst>
                                            <p:cond delay="0"/>
                                          </p:stCondLst>
                                        </p:cTn>
                                        <p:tgtEl>
                                          <p:spTgt spid="36874"/>
                                        </p:tgtEl>
                                        <p:attrNameLst>
                                          <p:attrName>style.visibility</p:attrName>
                                        </p:attrNameLst>
                                      </p:cBhvr>
                                      <p:to>
                                        <p:strVal val="visible"/>
                                      </p:to>
                                    </p:set>
                                    <p:animEffect transition="in" filter="fade">
                                      <p:cBhvr>
                                        <p:cTn id="16" dur="500"/>
                                        <p:tgtEl>
                                          <p:spTgt spid="36874"/>
                                        </p:tgtEl>
                                      </p:cBhvr>
                                    </p:animEffect>
                                  </p:childTnLst>
                                </p:cTn>
                              </p:par>
                              <p:par>
                                <p:cTn id="17" presetID="10" presetClass="entr" presetSubtype="0" fill="hold" nodeType="withEffect">
                                  <p:stCondLst>
                                    <p:cond delay="0"/>
                                  </p:stCondLst>
                                  <p:childTnLst>
                                    <p:set>
                                      <p:cBhvr>
                                        <p:cTn id="18" dur="1" fill="hold">
                                          <p:stCondLst>
                                            <p:cond delay="0"/>
                                          </p:stCondLst>
                                        </p:cTn>
                                        <p:tgtEl>
                                          <p:spTgt spid="36876"/>
                                        </p:tgtEl>
                                        <p:attrNameLst>
                                          <p:attrName>style.visibility</p:attrName>
                                        </p:attrNameLst>
                                      </p:cBhvr>
                                      <p:to>
                                        <p:strVal val="visible"/>
                                      </p:to>
                                    </p:set>
                                    <p:animEffect transition="in" filter="fade">
                                      <p:cBhvr>
                                        <p:cTn id="19" dur="500"/>
                                        <p:tgtEl>
                                          <p:spTgt spid="36876"/>
                                        </p:tgtEl>
                                      </p:cBhvr>
                                    </p:animEffect>
                                  </p:childTnLst>
                                </p:cTn>
                              </p:par>
                              <p:par>
                                <p:cTn id="20" presetID="10" presetClass="entr" presetSubtype="0" fill="hold" nodeType="withEffect">
                                  <p:stCondLst>
                                    <p:cond delay="0"/>
                                  </p:stCondLst>
                                  <p:childTnLst>
                                    <p:set>
                                      <p:cBhvr>
                                        <p:cTn id="21" dur="1" fill="hold">
                                          <p:stCondLst>
                                            <p:cond delay="0"/>
                                          </p:stCondLst>
                                        </p:cTn>
                                        <p:tgtEl>
                                          <p:spTgt spid="36878"/>
                                        </p:tgtEl>
                                        <p:attrNameLst>
                                          <p:attrName>style.visibility</p:attrName>
                                        </p:attrNameLst>
                                      </p:cBhvr>
                                      <p:to>
                                        <p:strVal val="visible"/>
                                      </p:to>
                                    </p:set>
                                    <p:animEffect transition="in" filter="fade">
                                      <p:cBhvr>
                                        <p:cTn id="22" dur="500"/>
                                        <p:tgtEl>
                                          <p:spTgt spid="36878"/>
                                        </p:tgtEl>
                                      </p:cBhvr>
                                    </p:animEffect>
                                  </p:childTnLst>
                                </p:cTn>
                              </p:par>
                              <p:par>
                                <p:cTn id="23" presetID="10" presetClass="entr" presetSubtype="0" fill="hold" nodeType="withEffect">
                                  <p:stCondLst>
                                    <p:cond delay="0"/>
                                  </p:stCondLst>
                                  <p:childTnLst>
                                    <p:set>
                                      <p:cBhvr>
                                        <p:cTn id="24" dur="1" fill="hold">
                                          <p:stCondLst>
                                            <p:cond delay="0"/>
                                          </p:stCondLst>
                                        </p:cTn>
                                        <p:tgtEl>
                                          <p:spTgt spid="36880"/>
                                        </p:tgtEl>
                                        <p:attrNameLst>
                                          <p:attrName>style.visibility</p:attrName>
                                        </p:attrNameLst>
                                      </p:cBhvr>
                                      <p:to>
                                        <p:strVal val="visible"/>
                                      </p:to>
                                    </p:set>
                                    <p:animEffect transition="in" filter="fade">
                                      <p:cBhvr>
                                        <p:cTn id="25" dur="500"/>
                                        <p:tgtEl>
                                          <p:spTgt spid="36880"/>
                                        </p:tgtEl>
                                      </p:cBhvr>
                                    </p:animEffect>
                                  </p:childTnLst>
                                </p:cTn>
                              </p:par>
                              <p:par>
                                <p:cTn id="26" presetID="10" presetClass="entr" presetSubtype="0" fill="hold" nodeType="withEffect">
                                  <p:stCondLst>
                                    <p:cond delay="0"/>
                                  </p:stCondLst>
                                  <p:childTnLst>
                                    <p:set>
                                      <p:cBhvr>
                                        <p:cTn id="27" dur="1" fill="hold">
                                          <p:stCondLst>
                                            <p:cond delay="0"/>
                                          </p:stCondLst>
                                        </p:cTn>
                                        <p:tgtEl>
                                          <p:spTgt spid="36882"/>
                                        </p:tgtEl>
                                        <p:attrNameLst>
                                          <p:attrName>style.visibility</p:attrName>
                                        </p:attrNameLst>
                                      </p:cBhvr>
                                      <p:to>
                                        <p:strVal val="visible"/>
                                      </p:to>
                                    </p:set>
                                    <p:animEffect transition="in" filter="fade">
                                      <p:cBhvr>
                                        <p:cTn id="28" dur="500"/>
                                        <p:tgtEl>
                                          <p:spTgt spid="3688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Value </a:t>
            </a:r>
            <a:r>
              <a:rPr lang="en-US" b="1" dirty="0">
                <a:solidFill>
                  <a:schemeClr val="accent1">
                    <a:lumMod val="50000"/>
                  </a:schemeClr>
                </a:solidFill>
              </a:rPr>
              <a:t>Propositions</a:t>
            </a:r>
          </a:p>
        </p:txBody>
      </p:sp>
      <p:pic>
        <p:nvPicPr>
          <p:cNvPr id="6" name="Picture 5" descr="value-proposition-2.jpg"/>
          <p:cNvPicPr>
            <a:picLocks noChangeAspect="1"/>
          </p:cNvPicPr>
          <p:nvPr/>
        </p:nvPicPr>
        <p:blipFill rotWithShape="1">
          <a:blip r:embed="rId2"/>
          <a:srcRect l="5001" t="5947" r="4500" b="6422"/>
          <a:stretch/>
        </p:blipFill>
        <p:spPr>
          <a:xfrm>
            <a:off x="1610591" y="1094510"/>
            <a:ext cx="8970819" cy="5135964"/>
          </a:xfrm>
          <a:prstGeom prst="rect">
            <a:avLst/>
          </a:prstGeom>
        </p:spPr>
      </p:pic>
    </p:spTree>
    <p:extLst>
      <p:ext uri="{BB962C8B-B14F-4D97-AF65-F5344CB8AC3E}">
        <p14:creationId xmlns:p14="http://schemas.microsoft.com/office/powerpoint/2010/main" val="2434708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Global Locations</a:t>
            </a:r>
            <a:endParaRPr lang="en-US" b="1" dirty="0">
              <a:solidFill>
                <a:schemeClr val="accent1">
                  <a:lumMod val="50000"/>
                </a:schemeClr>
              </a:solidFill>
            </a:endParaRPr>
          </a:p>
        </p:txBody>
      </p:sp>
      <p:pic>
        <p:nvPicPr>
          <p:cNvPr id="1026" name="Picture 2" descr="Z:\RoopeshBR\ppt images\11.png"/>
          <p:cNvPicPr>
            <a:picLocks noChangeAspect="1" noChangeArrowheads="1"/>
          </p:cNvPicPr>
          <p:nvPr/>
        </p:nvPicPr>
        <p:blipFill>
          <a:blip r:embed="rId2"/>
          <a:srcRect/>
          <a:stretch>
            <a:fillRect/>
          </a:stretch>
        </p:blipFill>
        <p:spPr bwMode="auto">
          <a:xfrm>
            <a:off x="2277004" y="1535117"/>
            <a:ext cx="7637993" cy="3676967"/>
          </a:xfrm>
          <a:prstGeom prst="rect">
            <a:avLst/>
          </a:prstGeom>
          <a:noFill/>
        </p:spPr>
      </p:pic>
      <p:pic>
        <p:nvPicPr>
          <p:cNvPr id="3" name="Picture 2" descr="C:\Users\roopesh.r\Documents\Downloads\Untitled-1.png"/>
          <p:cNvPicPr>
            <a:picLocks noChangeAspect="1" noChangeArrowheads="1"/>
          </p:cNvPicPr>
          <p:nvPr/>
        </p:nvPicPr>
        <p:blipFill>
          <a:blip r:embed="rId3"/>
          <a:srcRect/>
          <a:stretch>
            <a:fillRect/>
          </a:stretch>
        </p:blipFill>
        <p:spPr bwMode="auto">
          <a:xfrm>
            <a:off x="4093466" y="5559555"/>
            <a:ext cx="256033" cy="310897"/>
          </a:xfrm>
          <a:prstGeom prst="rect">
            <a:avLst/>
          </a:prstGeom>
          <a:noFill/>
        </p:spPr>
      </p:pic>
      <p:pic>
        <p:nvPicPr>
          <p:cNvPr id="1027" name="Picture 3" descr="C:\Users\roopesh.r\Documents\Downloads\Untitled-2.png"/>
          <p:cNvPicPr>
            <a:picLocks noChangeAspect="1" noChangeArrowheads="1"/>
          </p:cNvPicPr>
          <p:nvPr/>
        </p:nvPicPr>
        <p:blipFill>
          <a:blip r:embed="rId4"/>
          <a:srcRect/>
          <a:stretch>
            <a:fillRect/>
          </a:stretch>
        </p:blipFill>
        <p:spPr bwMode="auto">
          <a:xfrm>
            <a:off x="5861306" y="5559555"/>
            <a:ext cx="256033" cy="310897"/>
          </a:xfrm>
          <a:prstGeom prst="rect">
            <a:avLst/>
          </a:prstGeom>
          <a:noFill/>
        </p:spPr>
      </p:pic>
      <p:sp>
        <p:nvSpPr>
          <p:cNvPr id="6" name="TextBox 5"/>
          <p:cNvSpPr txBox="1"/>
          <p:nvPr/>
        </p:nvSpPr>
        <p:spPr>
          <a:xfrm>
            <a:off x="6233162" y="5532120"/>
            <a:ext cx="2052357" cy="369332"/>
          </a:xfrm>
          <a:prstGeom prst="rect">
            <a:avLst/>
          </a:prstGeom>
          <a:noFill/>
        </p:spPr>
        <p:txBody>
          <a:bodyPr wrap="none" rtlCol="0">
            <a:spAutoFit/>
          </a:bodyPr>
          <a:lstStyle/>
          <a:p>
            <a:r>
              <a:rPr lang="en-US" dirty="0" smtClean="0"/>
              <a:t>Development Center</a:t>
            </a:r>
            <a:endParaRPr lang="en-US" dirty="0"/>
          </a:p>
        </p:txBody>
      </p:sp>
      <p:sp>
        <p:nvSpPr>
          <p:cNvPr id="7" name="TextBox 6"/>
          <p:cNvSpPr txBox="1"/>
          <p:nvPr/>
        </p:nvSpPr>
        <p:spPr>
          <a:xfrm>
            <a:off x="4480562" y="5532120"/>
            <a:ext cx="848309" cy="369332"/>
          </a:xfrm>
          <a:prstGeom prst="rect">
            <a:avLst/>
          </a:prstGeom>
          <a:noFill/>
        </p:spPr>
        <p:txBody>
          <a:bodyPr wrap="none" rtlCol="0">
            <a:spAutoFit/>
          </a:bodyPr>
          <a:lstStyle/>
          <a:p>
            <a:r>
              <a:rPr lang="en-US" dirty="0" smtClean="0"/>
              <a:t>Offices</a:t>
            </a:r>
            <a:endParaRPr lang="en-US" dirty="0"/>
          </a:p>
        </p:txBody>
      </p:sp>
    </p:spTree>
    <p:extLst>
      <p:ext uri="{BB962C8B-B14F-4D97-AF65-F5344CB8AC3E}">
        <p14:creationId xmlns:p14="http://schemas.microsoft.com/office/powerpoint/2010/main" val="2098890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Contact Us</a:t>
            </a:r>
            <a:endParaRPr lang="en-US" b="1" dirty="0">
              <a:solidFill>
                <a:schemeClr val="accent1">
                  <a:lumMod val="50000"/>
                </a:schemeClr>
              </a:solidFill>
            </a:endParaRPr>
          </a:p>
        </p:txBody>
      </p:sp>
      <p:pic>
        <p:nvPicPr>
          <p:cNvPr id="2050" name="Picture 2" descr="C:\Users\roopesh.r\Documents\Downloads\contact.jpg"/>
          <p:cNvPicPr>
            <a:picLocks noChangeAspect="1" noChangeArrowheads="1"/>
          </p:cNvPicPr>
          <p:nvPr/>
        </p:nvPicPr>
        <p:blipFill>
          <a:blip r:embed="rId2"/>
          <a:srcRect l="2000" r="69250"/>
          <a:stretch>
            <a:fillRect/>
          </a:stretch>
        </p:blipFill>
        <p:spPr bwMode="auto">
          <a:xfrm>
            <a:off x="152402" y="1734272"/>
            <a:ext cx="4044340" cy="2926080"/>
          </a:xfrm>
          <a:prstGeom prst="rect">
            <a:avLst/>
          </a:prstGeom>
          <a:noFill/>
        </p:spPr>
      </p:pic>
      <p:pic>
        <p:nvPicPr>
          <p:cNvPr id="2051" name="Picture 3" descr="C:\Users\roopesh.r\Documents\Downloads\contact.jpg"/>
          <p:cNvPicPr>
            <a:picLocks noChangeAspect="1" noChangeArrowheads="1"/>
          </p:cNvPicPr>
          <p:nvPr/>
        </p:nvPicPr>
        <p:blipFill>
          <a:blip r:embed="rId2"/>
          <a:srcRect l="35250" r="40250"/>
          <a:stretch>
            <a:fillRect/>
          </a:stretch>
        </p:blipFill>
        <p:spPr bwMode="auto">
          <a:xfrm>
            <a:off x="4069077" y="1734272"/>
            <a:ext cx="3446483" cy="2926080"/>
          </a:xfrm>
          <a:prstGeom prst="rect">
            <a:avLst/>
          </a:prstGeom>
          <a:noFill/>
        </p:spPr>
      </p:pic>
      <p:pic>
        <p:nvPicPr>
          <p:cNvPr id="2052" name="Picture 4" descr="C:\Users\roopesh.r\Documents\Downloads\contact.jpg"/>
          <p:cNvPicPr>
            <a:picLocks noChangeAspect="1" noChangeArrowheads="1"/>
          </p:cNvPicPr>
          <p:nvPr/>
        </p:nvPicPr>
        <p:blipFill>
          <a:blip r:embed="rId2"/>
          <a:srcRect l="65625" r="2000"/>
          <a:stretch>
            <a:fillRect/>
          </a:stretch>
        </p:blipFill>
        <p:spPr bwMode="auto">
          <a:xfrm>
            <a:off x="7498079" y="1734272"/>
            <a:ext cx="4554276" cy="2926080"/>
          </a:xfrm>
          <a:prstGeom prst="rect">
            <a:avLst/>
          </a:prstGeom>
          <a:noFill/>
        </p:spPr>
      </p:pic>
    </p:spTree>
    <p:extLst>
      <p:ext uri="{BB962C8B-B14F-4D97-AF65-F5344CB8AC3E}">
        <p14:creationId xmlns:p14="http://schemas.microsoft.com/office/powerpoint/2010/main" val="2655002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500" fill="hold"/>
                                        <p:tgtEl>
                                          <p:spTgt spid="2051"/>
                                        </p:tgtEl>
                                        <p:attrNameLst>
                                          <p:attrName>ppt_w</p:attrName>
                                        </p:attrNameLst>
                                      </p:cBhvr>
                                      <p:tavLst>
                                        <p:tav tm="0">
                                          <p:val>
                                            <p:fltVal val="0"/>
                                          </p:val>
                                        </p:tav>
                                        <p:tav tm="100000">
                                          <p:val>
                                            <p:strVal val="#ppt_w"/>
                                          </p:val>
                                        </p:tav>
                                      </p:tavLst>
                                    </p:anim>
                                    <p:anim calcmode="lin" valueType="num">
                                      <p:cBhvr>
                                        <p:cTn id="14" dur="500" fill="hold"/>
                                        <p:tgtEl>
                                          <p:spTgt spid="2051"/>
                                        </p:tgtEl>
                                        <p:attrNameLst>
                                          <p:attrName>ppt_h</p:attrName>
                                        </p:attrNameLst>
                                      </p:cBhvr>
                                      <p:tavLst>
                                        <p:tav tm="0">
                                          <p:val>
                                            <p:fltVal val="0"/>
                                          </p:val>
                                        </p:tav>
                                        <p:tav tm="100000">
                                          <p:val>
                                            <p:strVal val="#ppt_h"/>
                                          </p:val>
                                        </p:tav>
                                      </p:tavLst>
                                    </p:anim>
                                    <p:animEffect transition="in" filter="fade">
                                      <p:cBhvr>
                                        <p:cTn id="15" dur="500"/>
                                        <p:tgtEl>
                                          <p:spTgt spid="2051"/>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500" fill="hold"/>
                                        <p:tgtEl>
                                          <p:spTgt spid="2052"/>
                                        </p:tgtEl>
                                        <p:attrNameLst>
                                          <p:attrName>ppt_w</p:attrName>
                                        </p:attrNameLst>
                                      </p:cBhvr>
                                      <p:tavLst>
                                        <p:tav tm="0">
                                          <p:val>
                                            <p:fltVal val="0"/>
                                          </p:val>
                                        </p:tav>
                                        <p:tav tm="100000">
                                          <p:val>
                                            <p:strVal val="#ppt_w"/>
                                          </p:val>
                                        </p:tav>
                                      </p:tavLst>
                                    </p:anim>
                                    <p:anim calcmode="lin" valueType="num">
                                      <p:cBhvr>
                                        <p:cTn id="20" dur="500" fill="hold"/>
                                        <p:tgtEl>
                                          <p:spTgt spid="2052"/>
                                        </p:tgtEl>
                                        <p:attrNameLst>
                                          <p:attrName>ppt_h</p:attrName>
                                        </p:attrNameLst>
                                      </p:cBhvr>
                                      <p:tavLst>
                                        <p:tav tm="0">
                                          <p:val>
                                            <p:fltVal val="0"/>
                                          </p:val>
                                        </p:tav>
                                        <p:tav tm="100000">
                                          <p:val>
                                            <p:strVal val="#ppt_h"/>
                                          </p:val>
                                        </p:tav>
                                      </p:tavLst>
                                    </p:anim>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50000"/>
                  </a:schemeClr>
                </a:solidFill>
                <a:latin typeface="+mn-lt"/>
              </a:rPr>
              <a:t>Company Overview</a:t>
            </a:r>
            <a:endParaRPr lang="en-US" sz="4000" b="1" dirty="0">
              <a:solidFill>
                <a:schemeClr val="accent1">
                  <a:lumMod val="50000"/>
                </a:schemeClr>
              </a:solidFill>
            </a:endParaRPr>
          </a:p>
        </p:txBody>
      </p:sp>
      <p:sp>
        <p:nvSpPr>
          <p:cNvPr id="3" name="Subtitle 2"/>
          <p:cNvSpPr>
            <a:spLocks noGrp="1"/>
          </p:cNvSpPr>
          <p:nvPr>
            <p:ph sz="quarter" idx="1"/>
          </p:nvPr>
        </p:nvSpPr>
        <p:spPr/>
        <p:txBody>
          <a:bodyPr>
            <a:noAutofit/>
          </a:bodyPr>
          <a:lstStyle/>
          <a:p>
            <a:pPr algn="just">
              <a:lnSpc>
                <a:spcPct val="200000"/>
              </a:lnSpc>
              <a:buClr>
                <a:schemeClr val="accent1">
                  <a:lumMod val="50000"/>
                </a:schemeClr>
              </a:buClr>
              <a:buFont typeface="Wingdings" pitchFamily="2" charset="2"/>
              <a:buChar char="q"/>
            </a:pPr>
            <a:r>
              <a:rPr lang="en-US" sz="2200" dirty="0" smtClean="0">
                <a:solidFill>
                  <a:schemeClr val="accent1">
                    <a:lumMod val="50000"/>
                  </a:schemeClr>
                </a:solidFill>
              </a:rPr>
              <a:t>Fortunesoft provides </a:t>
            </a:r>
            <a:r>
              <a:rPr lang="en-US" sz="2200" dirty="0">
                <a:solidFill>
                  <a:schemeClr val="accent1">
                    <a:lumMod val="50000"/>
                  </a:schemeClr>
                </a:solidFill>
              </a:rPr>
              <a:t>full-cycle services </a:t>
            </a:r>
            <a:r>
              <a:rPr lang="en-US" sz="2200" dirty="0" smtClean="0">
                <a:solidFill>
                  <a:schemeClr val="accent1">
                    <a:lumMod val="50000"/>
                  </a:schemeClr>
                </a:solidFill>
              </a:rPr>
              <a:t>in the Areas of Enterprise Web, Mobility and Cloud Services</a:t>
            </a:r>
          </a:p>
          <a:p>
            <a:pPr algn="just">
              <a:lnSpc>
                <a:spcPct val="200000"/>
              </a:lnSpc>
              <a:buClr>
                <a:schemeClr val="accent1">
                  <a:lumMod val="50000"/>
                </a:schemeClr>
              </a:buClr>
              <a:buFont typeface="Wingdings" pitchFamily="2" charset="2"/>
              <a:buChar char="q"/>
            </a:pPr>
            <a:r>
              <a:rPr lang="en-US" sz="2200" dirty="0" smtClean="0">
                <a:solidFill>
                  <a:schemeClr val="accent1">
                    <a:lumMod val="50000"/>
                  </a:schemeClr>
                </a:solidFill>
              </a:rPr>
              <a:t>Fortunesoft is a leading </a:t>
            </a:r>
            <a:r>
              <a:rPr lang="en-US" sz="2200" cap="none" dirty="0" smtClean="0">
                <a:solidFill>
                  <a:schemeClr val="accent1">
                    <a:lumMod val="50000"/>
                  </a:schemeClr>
                </a:solidFill>
              </a:rPr>
              <a:t>Information Technology (IT) Service Company - </a:t>
            </a:r>
          </a:p>
          <a:p>
            <a:pPr lvl="1" algn="just">
              <a:lnSpc>
                <a:spcPct val="200000"/>
              </a:lnSpc>
              <a:buClr>
                <a:schemeClr val="accent1">
                  <a:lumMod val="50000"/>
                </a:schemeClr>
              </a:buClr>
              <a:buFont typeface="Wingdings" pitchFamily="2" charset="2"/>
              <a:buChar char="ü"/>
            </a:pPr>
            <a:r>
              <a:rPr lang="en-US" sz="2200" cap="none" dirty="0" smtClean="0">
                <a:solidFill>
                  <a:schemeClr val="accent1">
                    <a:lumMod val="50000"/>
                  </a:schemeClr>
                </a:solidFill>
              </a:rPr>
              <a:t>Servicing Clients in North America, UK, Europe, Middle East, Singapore and Australia</a:t>
            </a:r>
          </a:p>
          <a:p>
            <a:pPr lvl="1" algn="just">
              <a:lnSpc>
                <a:spcPct val="200000"/>
              </a:lnSpc>
              <a:buClr>
                <a:schemeClr val="accent1">
                  <a:lumMod val="50000"/>
                </a:schemeClr>
              </a:buClr>
              <a:buFont typeface="Wingdings" pitchFamily="2" charset="2"/>
              <a:buChar char="ü"/>
            </a:pPr>
            <a:r>
              <a:rPr lang="en-US" sz="2200" cap="none" dirty="0" smtClean="0">
                <a:solidFill>
                  <a:schemeClr val="accent1">
                    <a:lumMod val="50000"/>
                  </a:schemeClr>
                </a:solidFill>
              </a:rPr>
              <a:t>Development center in Bangalore, India</a:t>
            </a:r>
          </a:p>
          <a:p>
            <a:pPr algn="just">
              <a:lnSpc>
                <a:spcPct val="200000"/>
              </a:lnSpc>
              <a:buClr>
                <a:schemeClr val="accent1">
                  <a:lumMod val="50000"/>
                </a:schemeClr>
              </a:buClr>
              <a:buFont typeface="Wingdings" pitchFamily="2" charset="2"/>
              <a:buChar char="q"/>
            </a:pPr>
            <a:r>
              <a:rPr lang="en-US" sz="2200" cap="none" dirty="0" smtClean="0">
                <a:solidFill>
                  <a:schemeClr val="accent1">
                    <a:lumMod val="50000"/>
                  </a:schemeClr>
                </a:solidFill>
              </a:rPr>
              <a:t>Fortunesoft provides IT Services and specific solutions to Customers in Various Domains</a:t>
            </a:r>
          </a:p>
        </p:txBody>
      </p:sp>
    </p:spTree>
    <p:extLst>
      <p:ext uri="{BB962C8B-B14F-4D97-AF65-F5344CB8AC3E}">
        <p14:creationId xmlns:p14="http://schemas.microsoft.com/office/powerpoint/2010/main" val="18890927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1">
                    <a:lumMod val="50000"/>
                  </a:schemeClr>
                </a:solidFill>
              </a:rPr>
              <a:t>Our Services</a:t>
            </a:r>
          </a:p>
        </p:txBody>
      </p:sp>
      <p:pic>
        <p:nvPicPr>
          <p:cNvPr id="11266" name="Picture 2" descr="Z:\RoopeshBR\ppt images\8.png"/>
          <p:cNvPicPr>
            <a:picLocks noChangeAspect="1" noChangeArrowheads="1"/>
          </p:cNvPicPr>
          <p:nvPr/>
        </p:nvPicPr>
        <p:blipFill>
          <a:blip r:embed="rId2"/>
          <a:srcRect r="67535"/>
          <a:stretch>
            <a:fillRect/>
          </a:stretch>
        </p:blipFill>
        <p:spPr bwMode="auto">
          <a:xfrm>
            <a:off x="1200153" y="1479234"/>
            <a:ext cx="3157841" cy="3984628"/>
          </a:xfrm>
          <a:prstGeom prst="rect">
            <a:avLst/>
          </a:prstGeom>
          <a:noFill/>
        </p:spPr>
      </p:pic>
      <p:pic>
        <p:nvPicPr>
          <p:cNvPr id="4" name="Picture 2" descr="Z:\RoopeshBR\ppt images\8.png"/>
          <p:cNvPicPr>
            <a:picLocks noChangeAspect="1" noChangeArrowheads="1"/>
          </p:cNvPicPr>
          <p:nvPr/>
        </p:nvPicPr>
        <p:blipFill>
          <a:blip r:embed="rId2"/>
          <a:srcRect l="33898" r="33899"/>
          <a:stretch>
            <a:fillRect/>
          </a:stretch>
        </p:blipFill>
        <p:spPr bwMode="auto">
          <a:xfrm>
            <a:off x="4641567" y="1495447"/>
            <a:ext cx="3132307" cy="3984628"/>
          </a:xfrm>
          <a:prstGeom prst="rect">
            <a:avLst/>
          </a:prstGeom>
          <a:noFill/>
        </p:spPr>
      </p:pic>
      <p:pic>
        <p:nvPicPr>
          <p:cNvPr id="5" name="Picture 2" descr="Z:\RoopeshBR\ppt images\8.png"/>
          <p:cNvPicPr>
            <a:picLocks noChangeAspect="1" noChangeArrowheads="1"/>
          </p:cNvPicPr>
          <p:nvPr/>
        </p:nvPicPr>
        <p:blipFill>
          <a:blip r:embed="rId2"/>
          <a:srcRect l="67134"/>
          <a:stretch>
            <a:fillRect/>
          </a:stretch>
        </p:blipFill>
        <p:spPr bwMode="auto">
          <a:xfrm>
            <a:off x="8035050" y="1511664"/>
            <a:ext cx="3196833" cy="398462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additive="base">
                                        <p:cTn id="11" dur="500" fill="hold"/>
                                        <p:tgtEl>
                                          <p:spTgt spid="11266"/>
                                        </p:tgtEl>
                                        <p:attrNameLst>
                                          <p:attrName>ppt_x</p:attrName>
                                        </p:attrNameLst>
                                      </p:cBhvr>
                                      <p:tavLst>
                                        <p:tav tm="0">
                                          <p:val>
                                            <p:strVal val="0-#ppt_w/2"/>
                                          </p:val>
                                        </p:tav>
                                        <p:tav tm="100000">
                                          <p:val>
                                            <p:strVal val="#ppt_x"/>
                                          </p:val>
                                        </p:tav>
                                      </p:tavLst>
                                    </p:anim>
                                    <p:anim calcmode="lin" valueType="num">
                                      <p:cBhvr additive="base">
                                        <p:cTn id="12" dur="500" fill="hold"/>
                                        <p:tgtEl>
                                          <p:spTgt spid="1126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Engagement Models</a:t>
            </a:r>
            <a:endParaRPr lang="en-US" b="1" dirty="0">
              <a:solidFill>
                <a:schemeClr val="accent1">
                  <a:lumMod val="50000"/>
                </a:schemeClr>
              </a:solidFill>
            </a:endParaRPr>
          </a:p>
        </p:txBody>
      </p:sp>
      <p:pic>
        <p:nvPicPr>
          <p:cNvPr id="8" name="Content Placeholder 4" descr="engmnt-model-2.jpg"/>
          <p:cNvPicPr>
            <a:picLocks noGrp="1" noChangeAspect="1"/>
          </p:cNvPicPr>
          <p:nvPr>
            <p:ph sz="quarter" idx="1"/>
          </p:nvPr>
        </p:nvPicPr>
        <p:blipFill>
          <a:blip r:embed="rId2"/>
          <a:stretch>
            <a:fillRect/>
          </a:stretch>
        </p:blipFill>
        <p:spPr>
          <a:xfrm>
            <a:off x="2264886" y="1351767"/>
            <a:ext cx="7662228" cy="4963434"/>
          </a:xfrm>
          <a:prstGeom prst="rect">
            <a:avLst/>
          </a:prstGeom>
        </p:spPr>
      </p:pic>
    </p:spTree>
    <p:extLst>
      <p:ext uri="{BB962C8B-B14F-4D97-AF65-F5344CB8AC3E}">
        <p14:creationId xmlns:p14="http://schemas.microsoft.com/office/powerpoint/2010/main" val="2707877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Time and Material Model</a:t>
            </a:r>
          </a:p>
        </p:txBody>
      </p:sp>
      <p:pic>
        <p:nvPicPr>
          <p:cNvPr id="7" name="Content Placeholder 9" descr="time-and-material-2.jpg"/>
          <p:cNvPicPr>
            <a:picLocks noGrp="1" noChangeAspect="1"/>
          </p:cNvPicPr>
          <p:nvPr>
            <p:ph sz="quarter" idx="1"/>
          </p:nvPr>
        </p:nvPicPr>
        <p:blipFill>
          <a:blip r:embed="rId2"/>
          <a:stretch>
            <a:fillRect/>
          </a:stretch>
        </p:blipFill>
        <p:spPr>
          <a:xfrm>
            <a:off x="1825455" y="1337154"/>
            <a:ext cx="8541091" cy="4800410"/>
          </a:xfrm>
        </p:spPr>
      </p:pic>
    </p:spTree>
    <p:extLst>
      <p:ext uri="{BB962C8B-B14F-4D97-AF65-F5344CB8AC3E}">
        <p14:creationId xmlns:p14="http://schemas.microsoft.com/office/powerpoint/2010/main" val="3159564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8" descr="how_it_works_2.jpg"/>
          <p:cNvPicPr>
            <a:picLocks noGrp="1" noChangeAspect="1"/>
          </p:cNvPicPr>
          <p:nvPr>
            <p:ph sz="quarter" idx="1"/>
          </p:nvPr>
        </p:nvPicPr>
        <p:blipFill>
          <a:blip r:embed="rId2"/>
          <a:stretch>
            <a:fillRect/>
          </a:stretch>
        </p:blipFill>
        <p:spPr>
          <a:xfrm>
            <a:off x="1093076" y="1218417"/>
            <a:ext cx="10005848" cy="4891438"/>
          </a:xfrm>
        </p:spPr>
      </p:pic>
      <p:sp>
        <p:nvSpPr>
          <p:cNvPr id="4" name="Title 3"/>
          <p:cNvSpPr>
            <a:spLocks noGrp="1"/>
          </p:cNvSpPr>
          <p:nvPr>
            <p:ph type="title"/>
          </p:nvPr>
        </p:nvSpPr>
        <p:spPr/>
        <p:txBody>
          <a:bodyPr>
            <a:normAutofit/>
          </a:bodyPr>
          <a:lstStyle/>
          <a:p>
            <a:r>
              <a:rPr lang="en-IN" sz="3600" b="1" dirty="0">
                <a:solidFill>
                  <a:schemeClr val="accent1">
                    <a:lumMod val="50000"/>
                  </a:schemeClr>
                </a:solidFill>
              </a:rPr>
              <a:t>Fixed Scope Fixed Quote &amp; Hire Dedicated Resources</a:t>
            </a:r>
            <a:endParaRPr lang="en-IN" sz="3600" dirty="0"/>
          </a:p>
        </p:txBody>
      </p:sp>
    </p:spTree>
    <p:extLst>
      <p:ext uri="{BB962C8B-B14F-4D97-AF65-F5344CB8AC3E}">
        <p14:creationId xmlns:p14="http://schemas.microsoft.com/office/powerpoint/2010/main" val="806310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chemeClr val="accent1">
                    <a:lumMod val="50000"/>
                  </a:schemeClr>
                </a:solidFill>
              </a:rPr>
              <a:t>Project Execution: The Agile - Scrum Framework</a:t>
            </a:r>
            <a:endParaRPr lang="en-US" sz="4000" b="1" dirty="0">
              <a:solidFill>
                <a:schemeClr val="accent1">
                  <a:lumMod val="50000"/>
                </a:schemeClr>
              </a:solidFill>
            </a:endParaRPr>
          </a:p>
        </p:txBody>
      </p:sp>
      <p:pic>
        <p:nvPicPr>
          <p:cNvPr id="1026" name="Picture 2" descr="Z:\RoopeshBR\ppt images\10.png"/>
          <p:cNvPicPr>
            <a:picLocks noChangeAspect="1" noChangeArrowheads="1"/>
          </p:cNvPicPr>
          <p:nvPr/>
        </p:nvPicPr>
        <p:blipFill>
          <a:blip r:embed="rId2"/>
          <a:srcRect/>
          <a:stretch>
            <a:fillRect/>
          </a:stretch>
        </p:blipFill>
        <p:spPr bwMode="auto">
          <a:xfrm>
            <a:off x="1718553" y="1223325"/>
            <a:ext cx="8754895" cy="4907917"/>
          </a:xfrm>
          <a:prstGeom prst="rect">
            <a:avLst/>
          </a:prstGeom>
          <a:noFill/>
        </p:spPr>
      </p:pic>
    </p:spTree>
    <p:extLst>
      <p:ext uri="{BB962C8B-B14F-4D97-AF65-F5344CB8AC3E}">
        <p14:creationId xmlns:p14="http://schemas.microsoft.com/office/powerpoint/2010/main" val="946388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b="1" dirty="0" smtClean="0">
                <a:solidFill>
                  <a:schemeClr val="accent1">
                    <a:lumMod val="50000"/>
                  </a:schemeClr>
                </a:solidFill>
              </a:rPr>
              <a:t>Task Order - Service Level Agreement</a:t>
            </a:r>
            <a:endParaRPr lang="en-IN" dirty="0">
              <a:solidFill>
                <a:schemeClr val="accent1">
                  <a:lumMod val="50000"/>
                </a:schemeClr>
              </a:solidFill>
            </a:endParaRPr>
          </a:p>
        </p:txBody>
      </p:sp>
      <p:sp>
        <p:nvSpPr>
          <p:cNvPr id="4" name="Content Placeholder 3"/>
          <p:cNvSpPr>
            <a:spLocks noGrp="1"/>
          </p:cNvSpPr>
          <p:nvPr>
            <p:ph sz="quarter" idx="1"/>
          </p:nvPr>
        </p:nvSpPr>
        <p:spPr/>
        <p:txBody>
          <a:bodyPr>
            <a:noAutofit/>
          </a:bodyPr>
          <a:lstStyle/>
          <a:p>
            <a:pPr algn="just">
              <a:lnSpc>
                <a:spcPct val="150000"/>
              </a:lnSpc>
            </a:pPr>
            <a:r>
              <a:rPr lang="en-IN" sz="2000" dirty="0" smtClean="0">
                <a:solidFill>
                  <a:schemeClr val="accent1">
                    <a:lumMod val="50000"/>
                  </a:schemeClr>
                </a:solidFill>
              </a:rPr>
              <a:t>The “Task Order” represents the Service </a:t>
            </a:r>
            <a:r>
              <a:rPr lang="en-IN" sz="2000" dirty="0">
                <a:solidFill>
                  <a:schemeClr val="accent1">
                    <a:lumMod val="50000"/>
                  </a:schemeClr>
                </a:solidFill>
              </a:rPr>
              <a:t>Level Agreement (“SLA” or “Agreement</a:t>
            </a:r>
            <a:r>
              <a:rPr lang="en-IN" sz="2000" dirty="0" smtClean="0">
                <a:solidFill>
                  <a:schemeClr val="accent1">
                    <a:lumMod val="50000"/>
                  </a:schemeClr>
                </a:solidFill>
              </a:rPr>
              <a:t>”), is the contract between the two parties – the CONSULTANT (Fortunesoft IT Innovations) </a:t>
            </a:r>
            <a:r>
              <a:rPr lang="en-IN" sz="2000" dirty="0">
                <a:solidFill>
                  <a:schemeClr val="accent1">
                    <a:lumMod val="50000"/>
                  </a:schemeClr>
                </a:solidFill>
              </a:rPr>
              <a:t>and </a:t>
            </a:r>
            <a:r>
              <a:rPr lang="en-IN" sz="2000" dirty="0" smtClean="0">
                <a:solidFill>
                  <a:schemeClr val="accent1">
                    <a:lumMod val="50000"/>
                  </a:schemeClr>
                </a:solidFill>
              </a:rPr>
              <a:t>the CLIENT. </a:t>
            </a:r>
          </a:p>
          <a:p>
            <a:pPr algn="just">
              <a:lnSpc>
                <a:spcPct val="150000"/>
              </a:lnSpc>
            </a:pPr>
            <a:r>
              <a:rPr lang="en-IN" sz="2000" dirty="0">
                <a:solidFill>
                  <a:schemeClr val="accent1">
                    <a:lumMod val="50000"/>
                  </a:schemeClr>
                </a:solidFill>
              </a:rPr>
              <a:t>The purpose of </a:t>
            </a:r>
            <a:r>
              <a:rPr lang="en-IN" sz="2000" dirty="0" smtClean="0">
                <a:solidFill>
                  <a:schemeClr val="accent1">
                    <a:lumMod val="50000"/>
                  </a:schemeClr>
                </a:solidFill>
              </a:rPr>
              <a:t>the </a:t>
            </a:r>
            <a:r>
              <a:rPr lang="en-IN" sz="2000" dirty="0">
                <a:solidFill>
                  <a:schemeClr val="accent1">
                    <a:lumMod val="50000"/>
                  </a:schemeClr>
                </a:solidFill>
              </a:rPr>
              <a:t>Task Order is to provide an insight into the Scope, Cost and Terms &amp; Conditions specific to </a:t>
            </a:r>
            <a:r>
              <a:rPr lang="en-IN" sz="2000" dirty="0" smtClean="0">
                <a:solidFill>
                  <a:schemeClr val="accent1">
                    <a:lumMod val="50000"/>
                  </a:schemeClr>
                </a:solidFill>
              </a:rPr>
              <a:t>the </a:t>
            </a:r>
            <a:r>
              <a:rPr lang="en-IN" sz="2000" dirty="0">
                <a:solidFill>
                  <a:schemeClr val="accent1">
                    <a:lumMod val="50000"/>
                  </a:schemeClr>
                </a:solidFill>
              </a:rPr>
              <a:t>project</a:t>
            </a:r>
            <a:r>
              <a:rPr lang="en-IN" sz="2000" dirty="0" smtClean="0">
                <a:solidFill>
                  <a:schemeClr val="accent1">
                    <a:lumMod val="50000"/>
                  </a:schemeClr>
                </a:solidFill>
              </a:rPr>
              <a:t>.</a:t>
            </a:r>
          </a:p>
          <a:p>
            <a:pPr algn="just">
              <a:lnSpc>
                <a:spcPct val="150000"/>
              </a:lnSpc>
            </a:pPr>
            <a:r>
              <a:rPr lang="en-IN" sz="2000" dirty="0" smtClean="0">
                <a:solidFill>
                  <a:schemeClr val="accent1">
                    <a:lumMod val="50000"/>
                  </a:schemeClr>
                </a:solidFill>
              </a:rPr>
              <a:t>The </a:t>
            </a:r>
            <a:r>
              <a:rPr lang="en-IN" sz="2000" dirty="0">
                <a:solidFill>
                  <a:schemeClr val="accent1">
                    <a:lumMod val="50000"/>
                  </a:schemeClr>
                </a:solidFill>
              </a:rPr>
              <a:t>Task Order shall become effective on the date of signature by the CLIENT and the CONSULTANT, and remain in effect until completion of the task on or before the timeframe agreed to by parties.</a:t>
            </a:r>
          </a:p>
          <a:p>
            <a:pPr algn="just">
              <a:lnSpc>
                <a:spcPct val="150000"/>
              </a:lnSpc>
            </a:pPr>
            <a:r>
              <a:rPr lang="en-IN" sz="2000" dirty="0">
                <a:solidFill>
                  <a:schemeClr val="accent1">
                    <a:lumMod val="50000"/>
                  </a:schemeClr>
                </a:solidFill>
              </a:rPr>
              <a:t>Modifications or changes to the specific terms of this Task Order shall be made only upon mutual written agreement by the parties</a:t>
            </a:r>
            <a:r>
              <a:rPr lang="en-IN" sz="2000" dirty="0" smtClean="0">
                <a:solidFill>
                  <a:schemeClr val="accent1">
                    <a:lumMod val="50000"/>
                  </a:schemeClr>
                </a:solidFill>
              </a:rPr>
              <a:t>.</a:t>
            </a:r>
            <a:endParaRPr lang="en-IN" sz="2000" dirty="0">
              <a:solidFill>
                <a:schemeClr val="accent1">
                  <a:lumMod val="50000"/>
                </a:schemeClr>
              </a:solidFill>
            </a:endParaRPr>
          </a:p>
        </p:txBody>
      </p:sp>
    </p:spTree>
    <p:extLst>
      <p:ext uri="{BB962C8B-B14F-4D97-AF65-F5344CB8AC3E}">
        <p14:creationId xmlns:p14="http://schemas.microsoft.com/office/powerpoint/2010/main" val="397150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b="1" dirty="0" smtClean="0">
                <a:solidFill>
                  <a:schemeClr val="accent1">
                    <a:lumMod val="50000"/>
                  </a:schemeClr>
                </a:solidFill>
              </a:rPr>
              <a:t>Task Order - Service Level Agreement</a:t>
            </a:r>
            <a:endParaRPr lang="en-IN" dirty="0">
              <a:solidFill>
                <a:schemeClr val="accent1">
                  <a:lumMod val="50000"/>
                </a:schemeClr>
              </a:solidFill>
            </a:endParaRPr>
          </a:p>
        </p:txBody>
      </p:sp>
      <p:sp>
        <p:nvSpPr>
          <p:cNvPr id="4" name="Content Placeholder 3"/>
          <p:cNvSpPr>
            <a:spLocks noGrp="1"/>
          </p:cNvSpPr>
          <p:nvPr>
            <p:ph sz="quarter" idx="1"/>
          </p:nvPr>
        </p:nvSpPr>
        <p:spPr/>
        <p:txBody>
          <a:bodyPr>
            <a:noAutofit/>
          </a:bodyPr>
          <a:lstStyle/>
          <a:p>
            <a:pPr algn="just">
              <a:lnSpc>
                <a:spcPct val="150000"/>
              </a:lnSpc>
            </a:pPr>
            <a:r>
              <a:rPr lang="en-IN" sz="2000" dirty="0">
                <a:solidFill>
                  <a:schemeClr val="accent1">
                    <a:lumMod val="50000"/>
                  </a:schemeClr>
                </a:solidFill>
              </a:rPr>
              <a:t>The CLIENT shall own all intellectual property, including technical information, know-how, models, drawings, specifications, prototypes, inventions and source codes developed by the CONSULTANT personnel in performance of </a:t>
            </a:r>
            <a:r>
              <a:rPr lang="en-IN" sz="2000" dirty="0" smtClean="0">
                <a:solidFill>
                  <a:schemeClr val="accent1">
                    <a:lumMod val="50000"/>
                  </a:schemeClr>
                </a:solidFill>
              </a:rPr>
              <a:t>the </a:t>
            </a:r>
            <a:r>
              <a:rPr lang="en-IN" sz="2000" dirty="0">
                <a:solidFill>
                  <a:schemeClr val="accent1">
                    <a:lumMod val="50000"/>
                  </a:schemeClr>
                </a:solidFill>
              </a:rPr>
              <a:t>Project (“Intellectual Property</a:t>
            </a:r>
            <a:r>
              <a:rPr lang="en-IN" sz="2000" dirty="0" smtClean="0">
                <a:solidFill>
                  <a:schemeClr val="accent1">
                    <a:lumMod val="50000"/>
                  </a:schemeClr>
                </a:solidFill>
              </a:rPr>
              <a:t>”).</a:t>
            </a:r>
          </a:p>
          <a:p>
            <a:pPr algn="just">
              <a:lnSpc>
                <a:spcPct val="150000"/>
              </a:lnSpc>
            </a:pPr>
            <a:r>
              <a:rPr lang="en-IN" sz="2000" dirty="0">
                <a:solidFill>
                  <a:schemeClr val="accent1">
                    <a:lumMod val="50000"/>
                  </a:schemeClr>
                </a:solidFill>
              </a:rPr>
              <a:t>Any additional work coming outside the scope of the </a:t>
            </a:r>
            <a:r>
              <a:rPr lang="en-IN" sz="2000" dirty="0" smtClean="0">
                <a:solidFill>
                  <a:schemeClr val="accent1">
                    <a:lumMod val="50000"/>
                  </a:schemeClr>
                </a:solidFill>
              </a:rPr>
              <a:t>Task </a:t>
            </a:r>
            <a:r>
              <a:rPr lang="en-IN" sz="2000" dirty="0">
                <a:solidFill>
                  <a:schemeClr val="accent1">
                    <a:lumMod val="50000"/>
                  </a:schemeClr>
                </a:solidFill>
              </a:rPr>
              <a:t>Order during the course of the project will be considered as a change request and will go through the CONSULTANT’s change management process. </a:t>
            </a:r>
            <a:r>
              <a:rPr lang="en-IN" sz="2000" dirty="0" smtClean="0">
                <a:solidFill>
                  <a:schemeClr val="accent1">
                    <a:lumMod val="50000"/>
                  </a:schemeClr>
                </a:solidFill>
              </a:rPr>
              <a:t>The CONSULTANT </a:t>
            </a:r>
            <a:r>
              <a:rPr lang="en-IN" sz="2000" dirty="0">
                <a:solidFill>
                  <a:schemeClr val="accent1">
                    <a:lumMod val="50000"/>
                  </a:schemeClr>
                </a:solidFill>
              </a:rPr>
              <a:t>will provide prior intimation to the CLIENT before addressing any such change request(s) that will incur additional cost for the CLIENT</a:t>
            </a:r>
            <a:r>
              <a:rPr lang="en-IN" sz="2000" dirty="0" smtClean="0">
                <a:solidFill>
                  <a:schemeClr val="accent1">
                    <a:lumMod val="50000"/>
                  </a:schemeClr>
                </a:solidFill>
              </a:rPr>
              <a:t>.</a:t>
            </a:r>
          </a:p>
          <a:p>
            <a:pPr algn="just">
              <a:lnSpc>
                <a:spcPct val="150000"/>
              </a:lnSpc>
            </a:pPr>
            <a:endParaRPr lang="en-IN" sz="2000" dirty="0">
              <a:solidFill>
                <a:schemeClr val="accent1">
                  <a:lumMod val="50000"/>
                </a:schemeClr>
              </a:solidFill>
            </a:endParaRPr>
          </a:p>
        </p:txBody>
      </p:sp>
    </p:spTree>
    <p:extLst>
      <p:ext uri="{BB962C8B-B14F-4D97-AF65-F5344CB8AC3E}">
        <p14:creationId xmlns:p14="http://schemas.microsoft.com/office/powerpoint/2010/main" val="4190903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1956</TotalTime>
  <Words>580</Words>
  <Application>Microsoft Office PowerPoint</Application>
  <PresentationFormat>Custom</PresentationFormat>
  <Paragraphs>55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Median</vt:lpstr>
      <vt:lpstr>PowerPoint Presentation</vt:lpstr>
      <vt:lpstr>Company Overview</vt:lpstr>
      <vt:lpstr>Our Services</vt:lpstr>
      <vt:lpstr>Engagement Models</vt:lpstr>
      <vt:lpstr>Time and Material Model</vt:lpstr>
      <vt:lpstr>Fixed Scope Fixed Quote &amp; Hire Dedicated Resources</vt:lpstr>
      <vt:lpstr>Project Execution: The Agile - Scrum Framework</vt:lpstr>
      <vt:lpstr>Task Order - Service Level Agreement</vt:lpstr>
      <vt:lpstr>Task Order - Service Level Agreement</vt:lpstr>
      <vt:lpstr>Task Order - Service Level Agreement</vt:lpstr>
      <vt:lpstr>Task Order - Service Level Agreement</vt:lpstr>
      <vt:lpstr>Why Fortunesoft?</vt:lpstr>
      <vt:lpstr>Value Propositions</vt:lpstr>
      <vt:lpstr>Global Locations</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chang</dc:creator>
  <cp:lastModifiedBy>Roopesh</cp:lastModifiedBy>
  <cp:revision>397</cp:revision>
  <dcterms:created xsi:type="dcterms:W3CDTF">2015-11-19T04:01:52Z</dcterms:created>
  <dcterms:modified xsi:type="dcterms:W3CDTF">2017-04-19T13:30:25Z</dcterms:modified>
</cp:coreProperties>
</file>